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12_7AA0FA97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2" r:id="rId4"/>
    <p:sldId id="289" r:id="rId5"/>
    <p:sldId id="279" r:id="rId6"/>
    <p:sldId id="260" r:id="rId7"/>
    <p:sldId id="280" r:id="rId8"/>
    <p:sldId id="258" r:id="rId9"/>
    <p:sldId id="263" r:id="rId10"/>
    <p:sldId id="271" r:id="rId11"/>
    <p:sldId id="272" r:id="rId12"/>
    <p:sldId id="275" r:id="rId13"/>
    <p:sldId id="269" r:id="rId14"/>
    <p:sldId id="286" r:id="rId15"/>
    <p:sldId id="274" r:id="rId16"/>
    <p:sldId id="285" r:id="rId17"/>
    <p:sldId id="278" r:id="rId18"/>
    <p:sldId id="277" r:id="rId19"/>
    <p:sldId id="273" r:id="rId20"/>
    <p:sldId id="283" r:id="rId21"/>
    <p:sldId id="276" r:id="rId22"/>
    <p:sldId id="267" r:id="rId23"/>
    <p:sldId id="287" r:id="rId24"/>
    <p:sldId id="288" r:id="rId25"/>
    <p:sldId id="268" r:id="rId26"/>
    <p:sldId id="262" r:id="rId27"/>
    <p:sldId id="26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BB2A02-98EB-9D02-0E05-2531807AFA25}" name="Bachanova, Petra" initials="PB" userId="S::PBACHANOVA@mgh.harvard.edu::eae45708-e7b2-45a1-8d0f-dcc4b2dcfb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  <a:srgbClr val="ED7D31"/>
    <a:srgbClr val="000000"/>
    <a:srgbClr val="7C7C7C"/>
    <a:srgbClr val="9AC6F8"/>
    <a:srgbClr val="00C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3"/>
    <p:restoredTop sz="91335"/>
  </p:normalViewPr>
  <p:slideViewPr>
    <p:cSldViewPr snapToGrid="0">
      <p:cViewPr>
        <p:scale>
          <a:sx n="95" d="100"/>
          <a:sy n="95" d="100"/>
        </p:scale>
        <p:origin x="1736" y="704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modernComment_112_7AA0FA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64221A-8C8A-F64D-9CB6-1D68AA8EA821}" authorId="{41BB2A02-98EB-9D02-0E05-2531807AFA25}" created="2023-12-29T23:09:08.471">
    <pc:sldMkLst xmlns:pc="http://schemas.microsoft.com/office/powerpoint/2013/main/command">
      <pc:docMk/>
      <pc:sldMk cId="2057370263" sldId="274"/>
    </pc:sldMkLst>
    <p188:txBody>
      <a:bodyPr/>
      <a:lstStyle/>
      <a:p>
        <a:r>
          <a:rPr lang="en-GB"/>
          <a:t>Add timelines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3E451-4744-DC46-B926-9EDAA18D8E52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71DD9-753A-F647-A77C-E157D1BD0C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43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CONTEXT DOUCETTE LAB IND103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764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Stereotyped, using the same strategies, </a:t>
            </a:r>
          </a:p>
          <a:p>
            <a:r>
              <a:rPr lang="en-GB" dirty="0"/>
              <a:t>With LSD getting rid of the necessity of multiple 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949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18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229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Accuracy trends higher in LSD (</a:t>
            </a:r>
            <a:r>
              <a:rPr lang="en-GB" dirty="0" err="1"/>
              <a:t>toR</a:t>
            </a:r>
            <a:r>
              <a:rPr lang="en-GB" dirty="0"/>
              <a:t>), levels off </a:t>
            </a:r>
            <a:r>
              <a:rPr lang="en-GB" dirty="0" err="1"/>
              <a:t>onR</a:t>
            </a:r>
            <a:r>
              <a:rPr lang="en-GB" dirty="0"/>
              <a:t> and </a:t>
            </a:r>
            <a:r>
              <a:rPr lang="en-GB" dirty="0" err="1"/>
              <a:t>postR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351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Average latencies across groups</a:t>
            </a:r>
          </a:p>
          <a:p>
            <a:r>
              <a:rPr lang="en-GB" dirty="0"/>
              <a:t>Average latencies vs average accuracy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621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56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Ability to maintain multiple concepts simultaneously and shift internal attention between them.</a:t>
            </a:r>
          </a:p>
          <a:p>
            <a:r>
              <a:rPr lang="en-GB" dirty="0"/>
              <a:t>Ability to appropriately adapt to changing environment, switching between different behaviours depending on the context.</a:t>
            </a:r>
          </a:p>
          <a:p>
            <a:endParaRPr lang="en-GB" dirty="0"/>
          </a:p>
          <a:p>
            <a:r>
              <a:rPr lang="en-GB" dirty="0"/>
              <a:t>These are closely intertwined and sometimes used interchangeably.</a:t>
            </a:r>
          </a:p>
          <a:p>
            <a:r>
              <a:rPr lang="en-GB" dirty="0"/>
              <a:t>Impairments in cognitive/behavioural flexibility are a feature of various mental health disorders, including major depression disorder and substance use disorder.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tx1"/>
                </a:solidFill>
              </a:rPr>
              <a:t>Improving cognitive flexibility to break out of patterns of detrimental behaviour is a plausible mechanism of action of psychedelic treatment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tx1"/>
                </a:solidFill>
              </a:rPr>
              <a:t>Upregulation of mTOR/BDNF within a few hours. Behavioural plasticity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234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disease rat not only faster learning but also better performance overall. Close to population average.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3016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455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032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Ability to maintain multiple concepts simultaneously and shift internal attention between them.</a:t>
            </a:r>
          </a:p>
          <a:p>
            <a:r>
              <a:rPr lang="en-GB" dirty="0"/>
              <a:t>Ability to appropriately adapt to changing environment, switching between different behaviours depending on the context.</a:t>
            </a:r>
          </a:p>
          <a:p>
            <a:endParaRPr lang="en-GB" dirty="0"/>
          </a:p>
          <a:p>
            <a:r>
              <a:rPr lang="en-GB" dirty="0"/>
              <a:t>These are closely intertwined and sometimes used interchangeably.</a:t>
            </a:r>
          </a:p>
          <a:p>
            <a:r>
              <a:rPr lang="en-GB" dirty="0"/>
              <a:t>Impairments in cognitive/behavioural flexibility are a feature of various mental health disorders, including major depression disorder and substance use disorder.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tx1"/>
                </a:solidFill>
              </a:rPr>
              <a:t>Improving cognitive flexibility to break out of patterns of detrimental behaviour is a plausible mechanism of action of psychedelic treatment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17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Ability to maintain multiple concepts simultaneously and shift internal attention between them.</a:t>
            </a:r>
          </a:p>
          <a:p>
            <a:r>
              <a:rPr lang="en-GB" dirty="0"/>
              <a:t>Ability to appropriately adapt to changing environment, switching between different behaviours depending on the context.</a:t>
            </a:r>
          </a:p>
          <a:p>
            <a:endParaRPr lang="en-GB" dirty="0"/>
          </a:p>
          <a:p>
            <a:r>
              <a:rPr lang="en-GB" dirty="0"/>
              <a:t>These are closely intertwined and sometimes used interchangeably.</a:t>
            </a:r>
          </a:p>
          <a:p>
            <a:r>
              <a:rPr lang="en-GB" dirty="0"/>
              <a:t>Impairments in cognitive/behavioural flexibility are a feature of various mental health disorders, including major depression disorder and substance use disorder.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tx1"/>
                </a:solidFill>
              </a:rPr>
              <a:t>Improving cognitive flexibility to break out of patterns of detrimental behaviour is a plausible mechanism of action of psychedelic treatment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981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HSDD = Hypoactive sexual desire disorder</a:t>
            </a:r>
          </a:p>
          <a:p>
            <a:endParaRPr lang="en-GB" b="0" i="0" u="none" strike="noStrike" dirty="0">
              <a:solidFill>
                <a:srgbClr val="1F1F1F"/>
              </a:solidFill>
              <a:effectLst/>
              <a:latin typeface="Google Sans"/>
            </a:endParaRPr>
          </a:p>
          <a:p>
            <a:r>
              <a:rPr lang="en-GB" b="0" i="0" u="none" strike="noStrike" dirty="0">
                <a:solidFill>
                  <a:srgbClr val="1F1F1F"/>
                </a:solidFill>
                <a:effectLst/>
                <a:latin typeface="Google Sans"/>
              </a:rPr>
              <a:t>Doucette lab interests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574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Cohort 1 – no saline injections, Cohort 2 controls – with saline injections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261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612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Even though you know you’ve won, you might not recognise the rule. Hence win-shift.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32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71DD9-753A-F647-A77C-E157D1BD0CF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459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4627-0F2D-5F90-E050-F98FB6A75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A75677-5407-0576-FEE4-DAC3746099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BC206-71A7-E6BC-3BA5-45689FED7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76C47-CC56-0FB7-C096-9E1C65F4C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491B5-6989-F8B1-6C25-9F3A8C48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34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999A-E3D9-5C27-BEBC-C462DC962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DEF73-0D5C-6B11-897B-174A3FB64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E33AE-374F-058F-24B6-2F25C43F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0D76F-ABE0-0C06-102D-606891F4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A7620-30C7-C23C-06E8-376B3E96B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803DFA-AB0F-5987-6C7B-5D430FBAA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E2CB5-4C39-33CD-30FF-A5271FAAC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4DE1-9B01-E2CC-B107-175E900D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0B893-2786-302D-83A4-A4A06DD2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5A640-3A0B-5024-55BC-8B28290C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99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2E6C-DB00-B836-B25B-CC9A926FF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BDEBB-7EA5-6FC5-C5D1-267252709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27FC3-B564-55B1-B3F4-4B2F3806A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97CCF-314E-0BD2-9A20-CC537348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796A-8D32-0BE3-B7FA-8F8845CF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21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43F3-D830-8BAA-C7F0-E4ECFE7E4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F5FF2-BB1A-F9C6-8E0F-8E4CF9508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D2AA3-88DA-7350-50F4-DB99A709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7EFF4-2331-7C67-CACE-3ACF22C4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8CE84-F1EB-DC28-9CE1-44EC882E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362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7A619-2926-001F-73EF-BDC30430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2C8A0-8E50-4118-56A8-3B9552DB9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84B6E-B83F-AB67-6496-7F5CEC586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23FE0-20D6-44A7-D994-CB395661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7908A-AF19-73CE-DDF4-413D672D9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65DE7-B34E-9F02-9338-8B6196F75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413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A6A21-5313-E5B2-7452-876B42F7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48DE-E37E-E98A-1A14-7D928FBE7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66801-0795-50F8-13BB-C6B9D6CDF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4FA43-CFFB-4B1B-42A3-1F9192B29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D582A-9A8D-A996-15A7-F799F5B77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EF238-5250-0F0D-9DBB-A2F4F12B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C35A64-48AC-13A0-4054-0D6BE725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CF4BCA-3D03-67B2-FA62-FE3443F2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99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C7F5-057F-C79A-DD30-233EB630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10374-BEF2-0389-8CA3-B7752BE9E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BB1C8-66D8-7DEF-00F4-63EC97CAD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D4EE9-048A-A87B-D941-5A3401E63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260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3166D-F5CA-C573-A35C-B15769B3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2B481-E53E-749C-3F01-D60B96D4D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B2734-C3B1-C564-EFCD-B5E842E01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929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DECA8-022B-1FC9-BBE8-3B7D0346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E1B75-1A0E-E5EA-2FDF-6857EE2D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87B56-A40E-3F90-E4DA-FF0EF7A7E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2553D-85CA-54D2-A41D-A85EF569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274F0-3367-3366-ED63-74F520F4A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1D76D-699E-AB69-AC52-E8DF43E0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54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0B8B-CC44-554B-E676-3832F505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09F78-33BA-7645-5B4E-215449200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907D1-B59A-9A6F-F111-C204D296A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99C3D-821F-9C1A-48AE-E4CB241C6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4FF81-73C0-EE66-93CE-0C271217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91045-48CF-54D4-6B5F-358E0951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13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EA6D73-B397-C3E5-B8D7-0AC072FED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30388-64FE-E7F5-F4A3-D511320C2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86FBE-B8FB-5620-D7B3-A7978CEBD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AEE06-6934-A44B-BEDC-F8FD2DE0C18C}" type="datetimeFigureOut">
              <a:rPr lang="en-GB" smtClean="0"/>
              <a:t>02/01/2024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2CF93-DA95-7EC2-0A35-A5ECCDC67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AC186-D82C-40D8-BA68-440F4D8BF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55154-831E-234E-B95A-92CEB6192A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28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microsoft.com/office/2018/10/relationships/comments" Target="../comments/modernComment_112_7AA0FA97.xml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0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11" Type="http://schemas.openxmlformats.org/officeDocument/2006/relationships/image" Target="../media/image33.emf"/><Relationship Id="rId5" Type="http://schemas.openxmlformats.org/officeDocument/2006/relationships/image" Target="../media/image36.emf"/><Relationship Id="rId10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person sitting at a table&#10;&#10;Description automatically generated">
            <a:extLst>
              <a:ext uri="{FF2B5EF4-FFF2-40B4-BE49-F238E27FC236}">
                <a16:creationId xmlns:a16="http://schemas.microsoft.com/office/drawing/2014/main" id="{FD5F214F-EB28-E546-38B0-DBFB06903A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1"/>
          <a:stretch/>
        </p:blipFill>
        <p:spPr>
          <a:xfrm>
            <a:off x="0" y="-1"/>
            <a:ext cx="12190464" cy="685707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D065732-F877-99A9-0AAD-FFAF2FDD2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52945"/>
          </a:xfrm>
          <a:solidFill>
            <a:schemeClr val="bg1"/>
          </a:solidFill>
          <a:effectLst/>
        </p:spPr>
        <p:txBody>
          <a:bodyPr anchor="ctr">
            <a:normAutofit/>
          </a:bodyPr>
          <a:lstStyle/>
          <a:p>
            <a:r>
              <a:rPr lang="en-GB" sz="5400" dirty="0">
                <a:solidFill>
                  <a:sysClr val="windowText" lastClr="000000"/>
                </a:solidFill>
                <a:effectLst/>
              </a:rPr>
              <a:t>Impact of LSD on behavioural flexibility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F0A056C-3D11-2114-6208-776927F11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86156"/>
            <a:ext cx="12192000" cy="584775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GB" b="1" dirty="0"/>
              <a:t>Petra Bachanova</a:t>
            </a:r>
            <a:r>
              <a:rPr lang="en-GB" dirty="0"/>
              <a:t>, Matt </a:t>
            </a:r>
            <a:r>
              <a:rPr lang="en-GB" dirty="0" err="1"/>
              <a:t>Ciolkowski</a:t>
            </a:r>
            <a:r>
              <a:rPr lang="en-GB" dirty="0"/>
              <a:t>, Anna </a:t>
            </a:r>
            <a:r>
              <a:rPr lang="en-GB" dirty="0" err="1"/>
              <a:t>Lyndaker</a:t>
            </a:r>
            <a:r>
              <a:rPr lang="en-GB" dirty="0"/>
              <a:t>, Johnathan Rodgers, </a:t>
            </a:r>
            <a:r>
              <a:rPr lang="en-GB" dirty="0" err="1"/>
              <a:t>Mizuki</a:t>
            </a:r>
            <a:r>
              <a:rPr lang="en-GB" dirty="0"/>
              <a:t> </a:t>
            </a:r>
            <a:r>
              <a:rPr lang="en-GB" dirty="0" err="1"/>
              <a:t>Tojo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2C6CF-2A4E-63FA-74C6-2210C6DB8C9A}"/>
              </a:ext>
            </a:extLst>
          </p:cNvPr>
          <p:cNvSpPr txBox="1"/>
          <p:nvPr/>
        </p:nvSpPr>
        <p:spPr>
          <a:xfrm>
            <a:off x="11004883" y="5634992"/>
            <a:ext cx="1185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b="0" i="1" u="none" strike="noStrike" dirty="0">
                <a:solidFill>
                  <a:schemeClr val="bg1"/>
                </a:solidFill>
                <a:effectLst/>
                <a:latin typeface="Google Sans"/>
              </a:rPr>
              <a:t>Art by</a:t>
            </a:r>
          </a:p>
          <a:p>
            <a:pPr algn="r"/>
            <a:r>
              <a:rPr lang="en-GB" sz="1600" b="0" i="1" u="none" strike="noStrike" dirty="0" err="1">
                <a:solidFill>
                  <a:schemeClr val="bg1"/>
                </a:solidFill>
                <a:effectLst/>
                <a:latin typeface="Google Sans"/>
              </a:rPr>
              <a:t>Gizem</a:t>
            </a:r>
            <a:r>
              <a:rPr lang="en-GB" sz="1600" b="0" i="1" u="none" strike="noStrike" dirty="0">
                <a:solidFill>
                  <a:schemeClr val="bg1"/>
                </a:solidFill>
                <a:effectLst/>
                <a:latin typeface="Google Sans"/>
              </a:rPr>
              <a:t> </a:t>
            </a:r>
            <a:r>
              <a:rPr lang="en-GB" sz="1600" b="0" i="1" u="none" strike="noStrike" dirty="0" err="1">
                <a:solidFill>
                  <a:schemeClr val="bg1"/>
                </a:solidFill>
                <a:effectLst/>
                <a:latin typeface="Google Sans"/>
              </a:rPr>
              <a:t>Vural</a:t>
            </a:r>
            <a:endParaRPr lang="en-GB" sz="1600" b="0" i="1" u="none" strike="noStrike" dirty="0">
              <a:solidFill>
                <a:schemeClr val="bg1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181504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1D2-2BAA-3C14-EAF8-6A8A4BB4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923039"/>
          </a:xfrm>
        </p:spPr>
        <p:txBody>
          <a:bodyPr>
            <a:normAutofit/>
          </a:bodyPr>
          <a:lstStyle/>
          <a:p>
            <a:r>
              <a:rPr lang="en-GB" sz="3600" dirty="0"/>
              <a:t>Rock, paper, scissors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EC459-B1D0-5E61-F143-56CC8762D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1954" b="70525"/>
          <a:stretch/>
        </p:blipFill>
        <p:spPr>
          <a:xfrm>
            <a:off x="2448835" y="1056972"/>
            <a:ext cx="1316341" cy="139826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631015-DBBC-B633-1AB5-988F4522F67A}"/>
              </a:ext>
            </a:extLst>
          </p:cNvPr>
          <p:cNvSpPr txBox="1"/>
          <p:nvPr/>
        </p:nvSpPr>
        <p:spPr>
          <a:xfrm>
            <a:off x="1320269" y="3830034"/>
            <a:ext cx="9551461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b="1" dirty="0"/>
              <a:t>Win-stay</a:t>
            </a:r>
            <a:r>
              <a:rPr lang="en-GB" sz="2400" dirty="0"/>
              <a:t> = if you win, you are more likely to stay with your current strategy</a:t>
            </a:r>
          </a:p>
          <a:p>
            <a:pPr algn="ctr">
              <a:lnSpc>
                <a:spcPct val="150000"/>
              </a:lnSpc>
            </a:pPr>
            <a:r>
              <a:rPr lang="en-GB" sz="2400" b="1" dirty="0"/>
              <a:t>Lose-shift</a:t>
            </a:r>
            <a:r>
              <a:rPr lang="en-GB" sz="2400" dirty="0"/>
              <a:t> = if you lose, you are more likely to choose a different strategy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8D387EA-B8F4-DF84-5D4F-E51A19FC5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69" t="-573" r="65055" b="70981"/>
          <a:stretch/>
        </p:blipFill>
        <p:spPr>
          <a:xfrm>
            <a:off x="3778623" y="1024508"/>
            <a:ext cx="1223683" cy="1403839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39D655B-6410-D284-6455-1D2A3A5D6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822" r="44162" b="70981"/>
          <a:stretch/>
        </p:blipFill>
        <p:spPr>
          <a:xfrm>
            <a:off x="4988860" y="1053553"/>
            <a:ext cx="1532966" cy="1376651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C9683C4-32CA-81CE-68EE-4DF3FA7A3B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113" t="278" r="274" b="70130"/>
          <a:stretch/>
        </p:blipFill>
        <p:spPr>
          <a:xfrm>
            <a:off x="6468039" y="1067000"/>
            <a:ext cx="3254188" cy="1403839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CBA1AD2-3731-EFD5-E6F2-2212A9531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0002" r="81770" b="47165"/>
          <a:stretch/>
        </p:blipFill>
        <p:spPr>
          <a:xfrm>
            <a:off x="2448835" y="2484286"/>
            <a:ext cx="1329788" cy="1083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07C18B-FC5A-5E3D-7D83-0BE624AD7A83}"/>
              </a:ext>
            </a:extLst>
          </p:cNvPr>
          <p:cNvSpPr txBox="1"/>
          <p:nvPr/>
        </p:nvSpPr>
        <p:spPr>
          <a:xfrm>
            <a:off x="2724323" y="5506492"/>
            <a:ext cx="674335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400" dirty="0"/>
              <a:t>But what if you don’t know the rules of the game?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AFFD8807-B70F-DADD-8246-7C7BF4EFE9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332" t="30002" r="64892" b="47165"/>
          <a:stretch/>
        </p:blipFill>
        <p:spPr>
          <a:xfrm>
            <a:off x="3765175" y="2502643"/>
            <a:ext cx="1223683" cy="1083194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6383B34-53D4-3EAA-FD3F-11A05F974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109" t="30002" r="44613" b="47165"/>
          <a:stretch/>
        </p:blipFill>
        <p:spPr>
          <a:xfrm>
            <a:off x="4988860" y="2499884"/>
            <a:ext cx="1479175" cy="1083194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C6F8FE83-FD11-D086-F856-5A4F9AE6D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387" t="30002" b="47165"/>
          <a:stretch/>
        </p:blipFill>
        <p:spPr>
          <a:xfrm>
            <a:off x="6468035" y="2480146"/>
            <a:ext cx="3254188" cy="1083194"/>
          </a:xfrm>
          <a:prstGeom prst="rect">
            <a:avLst/>
          </a:prstGeom>
        </p:spPr>
      </p:pic>
      <p:pic>
        <p:nvPicPr>
          <p:cNvPr id="5122" name="Picture 2" descr="Rock paper scissors - Wikipedia">
            <a:extLst>
              <a:ext uri="{FF2B5EF4-FFF2-40B4-BE49-F238E27FC236}">
                <a16:creationId xmlns:a16="http://schemas.microsoft.com/office/drawing/2014/main" id="{784666A0-54E6-D1C6-AFAE-3A1BCEFD8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131" y="953449"/>
            <a:ext cx="5175734" cy="49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88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111D2-2BAA-3C14-EAF8-6A8A4BB4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923039"/>
          </a:xfrm>
        </p:spPr>
        <p:txBody>
          <a:bodyPr>
            <a:normAutofit/>
          </a:bodyPr>
          <a:lstStyle/>
          <a:p>
            <a:r>
              <a:rPr lang="en-GB" sz="3600" dirty="0"/>
              <a:t>Rock, paper, scissors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E962470-E715-F86F-7B82-A797AC91F7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81954" b="70525"/>
          <a:stretch/>
        </p:blipFill>
        <p:spPr>
          <a:xfrm>
            <a:off x="2448835" y="1056972"/>
            <a:ext cx="1316341" cy="1398269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39CEE76-AD14-345E-3AD5-9F7BB20622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169" t="-573" r="65055" b="70981"/>
          <a:stretch/>
        </p:blipFill>
        <p:spPr>
          <a:xfrm>
            <a:off x="3778623" y="1024508"/>
            <a:ext cx="1223683" cy="1403839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7B20B4D-39E6-E138-56AE-7F514ADD1B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0002" r="81770" b="47165"/>
          <a:stretch/>
        </p:blipFill>
        <p:spPr>
          <a:xfrm>
            <a:off x="2448835" y="2484286"/>
            <a:ext cx="1329788" cy="1083194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F75D5E71-9FAA-3C70-ACFC-F4464C195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8332" t="30002" r="64892" b="47165"/>
          <a:stretch/>
        </p:blipFill>
        <p:spPr>
          <a:xfrm>
            <a:off x="3765175" y="2502643"/>
            <a:ext cx="1223683" cy="1083194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64031556-1AA4-DB63-B7B0-5C6286A75F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260" t="55900" r="44724" b="25676"/>
          <a:stretch/>
        </p:blipFill>
        <p:spPr>
          <a:xfrm>
            <a:off x="4935069" y="2629359"/>
            <a:ext cx="1532966" cy="87403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AF5A796-D344-0072-E575-180DB0979B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918" t="56530" b="21735"/>
          <a:stretch/>
        </p:blipFill>
        <p:spPr>
          <a:xfrm>
            <a:off x="6506407" y="1475816"/>
            <a:ext cx="3503984" cy="109869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9B2CE9B-A7D6-F3AD-56AD-00D9799BC0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4918" t="78265"/>
          <a:stretch/>
        </p:blipFill>
        <p:spPr>
          <a:xfrm>
            <a:off x="6452537" y="2559011"/>
            <a:ext cx="3503984" cy="1098693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A1C5436-345C-06B6-7BBD-10916DAC36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4822" r="44162" b="70981"/>
          <a:stretch/>
        </p:blipFill>
        <p:spPr>
          <a:xfrm>
            <a:off x="4946506" y="1028049"/>
            <a:ext cx="1532966" cy="1376651"/>
          </a:xfrm>
          <a:prstGeom prst="rect">
            <a:avLst/>
          </a:prstGeom>
        </p:spPr>
      </p:pic>
      <p:pic>
        <p:nvPicPr>
          <p:cNvPr id="4" name="Picture 4" descr="Question mark - Free communications icons">
            <a:extLst>
              <a:ext uri="{FF2B5EF4-FFF2-40B4-BE49-F238E27FC236}">
                <a16:creationId xmlns:a16="http://schemas.microsoft.com/office/drawing/2014/main" id="{E66A44D8-662C-4C48-B58F-710C7BE3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552" y="923895"/>
            <a:ext cx="568800" cy="5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2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9E1-64C0-8157-B9EE-EC34D153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923039"/>
          </a:xfrm>
        </p:spPr>
        <p:txBody>
          <a:bodyPr>
            <a:normAutofit/>
          </a:bodyPr>
          <a:lstStyle/>
          <a:p>
            <a:r>
              <a:rPr lang="en-GB" sz="3600" dirty="0"/>
              <a:t>How many features do we actually have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4F42-B432-2122-C21C-C3DFDFBA3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497" y="3576917"/>
            <a:ext cx="10337809" cy="2958353"/>
          </a:xfrm>
        </p:spPr>
        <p:txBody>
          <a:bodyPr>
            <a:normAutofit/>
          </a:bodyPr>
          <a:lstStyle/>
          <a:p>
            <a:r>
              <a:rPr lang="en-GB" sz="2000" b="1" dirty="0"/>
              <a:t>Feature selection using regressions</a:t>
            </a:r>
          </a:p>
          <a:p>
            <a:pPr lvl="1"/>
            <a:r>
              <a:rPr lang="en-GB" sz="2000" b="1" dirty="0"/>
              <a:t>Regression/classification</a:t>
            </a:r>
            <a:r>
              <a:rPr lang="en-GB" sz="2000" dirty="0"/>
              <a:t> = fitting a line to data that describes it best.</a:t>
            </a:r>
          </a:p>
          <a:p>
            <a:pPr lvl="1"/>
            <a:r>
              <a:rPr lang="en-GB" sz="2000" dirty="0"/>
              <a:t>The line might have many </a:t>
            </a:r>
            <a:r>
              <a:rPr lang="en-GB" sz="2000" b="1" dirty="0"/>
              <a:t>different shapes </a:t>
            </a:r>
            <a:r>
              <a:rPr lang="en-GB" sz="2000" dirty="0"/>
              <a:t>(e.g., linear regression = straight line, logistic regression = S-shaped curve)</a:t>
            </a:r>
          </a:p>
          <a:p>
            <a:pPr lvl="1"/>
            <a:r>
              <a:rPr lang="en-GB" sz="2000" dirty="0"/>
              <a:t>Each type of line has </a:t>
            </a:r>
            <a:r>
              <a:rPr lang="en-GB" sz="2000" b="1" dirty="0"/>
              <a:t>parameters</a:t>
            </a:r>
            <a:r>
              <a:rPr lang="en-GB" sz="2000" dirty="0"/>
              <a:t> such as m (slope) and b (y-intercept) for linear regression: y = mx + b</a:t>
            </a:r>
          </a:p>
          <a:p>
            <a:pPr lvl="1"/>
            <a:r>
              <a:rPr lang="en-GB" sz="2000" b="1" dirty="0"/>
              <a:t>Penalty</a:t>
            </a:r>
            <a:r>
              <a:rPr lang="en-GB" sz="2000" dirty="0"/>
              <a:t>. To prevent model overfitting, we can introduce a penalty for each </a:t>
            </a:r>
          </a:p>
          <a:p>
            <a:pPr lvl="1"/>
            <a:endParaRPr lang="en-GB" sz="2000" dirty="0"/>
          </a:p>
        </p:txBody>
      </p:sp>
      <p:pic>
        <p:nvPicPr>
          <p:cNvPr id="7" name="Picture 6" descr="A diagram of different types of lines&#10;&#10;Description automatically generated">
            <a:extLst>
              <a:ext uri="{FF2B5EF4-FFF2-40B4-BE49-F238E27FC236}">
                <a16:creationId xmlns:a16="http://schemas.microsoft.com/office/drawing/2014/main" id="{1DC3E87A-07F1-21C7-0E19-49B33259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211" y="941294"/>
            <a:ext cx="5318934" cy="2593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E761D5-3E40-C3A0-61FC-F9E88F5170FB}"/>
              </a:ext>
            </a:extLst>
          </p:cNvPr>
          <p:cNvSpPr txBox="1"/>
          <p:nvPr/>
        </p:nvSpPr>
        <p:spPr>
          <a:xfrm>
            <a:off x="527796" y="1193683"/>
            <a:ext cx="54561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38 features, 20 animals </a:t>
            </a:r>
            <a:r>
              <a:rPr lang="en-GB" dirty="0">
                <a:sym typeface="Wingdings" pitchFamily="2" charset="2"/>
              </a:rPr>
              <a:t></a:t>
            </a:r>
            <a:r>
              <a:rPr lang="en-GB" sz="2000" dirty="0">
                <a:sym typeface="Wingdings" pitchFamily="2" charset="2"/>
              </a:rPr>
              <a:t> 38 t tests???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b="1" dirty="0"/>
              <a:t>Question</a:t>
            </a:r>
            <a:r>
              <a:rPr lang="en-GB" sz="2000" dirty="0"/>
              <a:t>: which feature(s) predict the treatment (Saline vs LSD) the best?</a:t>
            </a:r>
          </a:p>
          <a:p>
            <a:r>
              <a:rPr lang="en-GB" sz="2000" b="1" dirty="0"/>
              <a:t>Solution</a:t>
            </a:r>
            <a:r>
              <a:rPr lang="en-GB" sz="2000" dirty="0"/>
              <a:t>: using a feature selection algorithm such as a logistic regression.</a:t>
            </a:r>
          </a:p>
        </p:txBody>
      </p:sp>
    </p:spTree>
    <p:extLst>
      <p:ext uri="{BB962C8B-B14F-4D97-AF65-F5344CB8AC3E}">
        <p14:creationId xmlns:p14="http://schemas.microsoft.com/office/powerpoint/2010/main" val="293022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A176-439D-8E2B-62C5-090452DD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18" y="190289"/>
            <a:ext cx="10004612" cy="775121"/>
          </a:xfrm>
        </p:spPr>
        <p:txBody>
          <a:bodyPr/>
          <a:lstStyle/>
          <a:p>
            <a:r>
              <a:rPr lang="en-GB" dirty="0"/>
              <a:t>Selected features</a:t>
            </a:r>
          </a:p>
        </p:txBody>
      </p:sp>
      <p:pic>
        <p:nvPicPr>
          <p:cNvPr id="2050" name="Picture 2" descr="xkcd: Machine Learning">
            <a:extLst>
              <a:ext uri="{FF2B5EF4-FFF2-40B4-BE49-F238E27FC236}">
                <a16:creationId xmlns:a16="http://schemas.microsoft.com/office/drawing/2014/main" id="{56090DE9-9126-A8D0-10EC-14A7E879A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587" y="577850"/>
            <a:ext cx="4824516" cy="57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FEAF3A-D580-80DA-524B-DE289FA0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97" y="1590416"/>
            <a:ext cx="5025114" cy="3892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BB5B3-9D61-AB21-36C5-E6AAE7637A21}"/>
              </a:ext>
            </a:extLst>
          </p:cNvPr>
          <p:cNvSpPr txBox="1"/>
          <p:nvPr/>
        </p:nvSpPr>
        <p:spPr>
          <a:xfrm>
            <a:off x="2101668" y="5772055"/>
            <a:ext cx="272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= 70% accuracy</a:t>
            </a:r>
          </a:p>
        </p:txBody>
      </p:sp>
    </p:spTree>
    <p:extLst>
      <p:ext uri="{BB962C8B-B14F-4D97-AF65-F5344CB8AC3E}">
        <p14:creationId xmlns:p14="http://schemas.microsoft.com/office/powerpoint/2010/main" val="351050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36D2A-8CEB-50AC-4B13-B6A7EA9CEA2B}"/>
              </a:ext>
            </a:extLst>
          </p:cNvPr>
          <p:cNvSpPr txBox="1"/>
          <p:nvPr/>
        </p:nvSpPr>
        <p:spPr>
          <a:xfrm>
            <a:off x="5379040" y="2905780"/>
            <a:ext cx="1433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2454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F4B90D-0CBA-72CB-BED6-EB8FFCE7B0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21"/>
          <a:stretch/>
        </p:blipFill>
        <p:spPr>
          <a:xfrm>
            <a:off x="5314119" y="420266"/>
            <a:ext cx="2184400" cy="2344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DB68A5-6019-B55A-7090-CF06F4175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05"/>
          <a:stretch/>
        </p:blipFill>
        <p:spPr>
          <a:xfrm>
            <a:off x="9982274" y="564794"/>
            <a:ext cx="2184400" cy="222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4C31A-92FC-E216-A6DC-D934C9347FFC}"/>
              </a:ext>
            </a:extLst>
          </p:cNvPr>
          <p:cNvSpPr txBox="1"/>
          <p:nvPr/>
        </p:nvSpPr>
        <p:spPr>
          <a:xfrm>
            <a:off x="617838" y="50935"/>
            <a:ext cx="302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Number of achieved reversals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974629-94F2-7133-192F-5D30FFAB41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13"/>
          <a:stretch/>
        </p:blipFill>
        <p:spPr>
          <a:xfrm>
            <a:off x="7895798" y="588100"/>
            <a:ext cx="2184400" cy="2200768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A991C123-799B-5855-5D66-E695332AF056}"/>
              </a:ext>
            </a:extLst>
          </p:cNvPr>
          <p:cNvSpPr/>
          <p:nvPr/>
        </p:nvSpPr>
        <p:spPr>
          <a:xfrm>
            <a:off x="8526162" y="690433"/>
            <a:ext cx="2075940" cy="1828800"/>
          </a:xfrm>
          <a:custGeom>
            <a:avLst/>
            <a:gdLst>
              <a:gd name="connsiteX0" fmla="*/ 0 w 2026508"/>
              <a:gd name="connsiteY0" fmla="*/ 1334530 h 1828800"/>
              <a:gd name="connsiteX1" fmla="*/ 0 w 2026508"/>
              <a:gd name="connsiteY1" fmla="*/ 1816444 h 1828800"/>
              <a:gd name="connsiteX2" fmla="*/ 2014151 w 2026508"/>
              <a:gd name="connsiteY2" fmla="*/ 1828800 h 1828800"/>
              <a:gd name="connsiteX3" fmla="*/ 2026508 w 2026508"/>
              <a:gd name="connsiteY3" fmla="*/ 0 h 1828800"/>
              <a:gd name="connsiteX4" fmla="*/ 0 w 2026508"/>
              <a:gd name="connsiteY4" fmla="*/ 133453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508" h="1828800">
                <a:moveTo>
                  <a:pt x="0" y="1334530"/>
                </a:moveTo>
                <a:lnTo>
                  <a:pt x="0" y="1816444"/>
                </a:lnTo>
                <a:lnTo>
                  <a:pt x="2014151" y="1828800"/>
                </a:lnTo>
                <a:lnTo>
                  <a:pt x="2026508" y="0"/>
                </a:lnTo>
                <a:lnTo>
                  <a:pt x="0" y="1334530"/>
                </a:lnTo>
                <a:close/>
              </a:path>
            </a:pathLst>
          </a:custGeom>
          <a:solidFill>
            <a:srgbClr val="ED7D31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B69FC6-8DB9-646D-B55A-99D11EE015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0820" t="11986" b="64536"/>
          <a:stretch/>
        </p:blipFill>
        <p:spPr>
          <a:xfrm>
            <a:off x="3680916" y="420266"/>
            <a:ext cx="895647" cy="7065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553A71-ED8F-A0F0-F485-1C80DFDC5357}"/>
              </a:ext>
            </a:extLst>
          </p:cNvPr>
          <p:cNvSpPr txBox="1"/>
          <p:nvPr/>
        </p:nvSpPr>
        <p:spPr>
          <a:xfrm>
            <a:off x="5813995" y="50808"/>
            <a:ext cx="357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Number of trials </a:t>
            </a:r>
            <a:r>
              <a:rPr lang="en-GB" dirty="0"/>
              <a:t>to achieve </a:t>
            </a:r>
            <a:r>
              <a:rPr lang="en-GB" b="1" dirty="0"/>
              <a:t>reversal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FEF4D-4F8C-F2EB-6656-DAB2A26D1E56}"/>
              </a:ext>
            </a:extLst>
          </p:cNvPr>
          <p:cNvGrpSpPr/>
          <p:nvPr/>
        </p:nvGrpSpPr>
        <p:grpSpPr>
          <a:xfrm>
            <a:off x="7099502" y="851074"/>
            <a:ext cx="650286" cy="511444"/>
            <a:chOff x="10903299" y="3643473"/>
            <a:chExt cx="650286" cy="51144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E3BB925-21C0-2D7F-FEBF-916E2FF45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8529" t="18164" b="61801"/>
            <a:stretch/>
          </p:blipFill>
          <p:spPr>
            <a:xfrm>
              <a:off x="11037865" y="3643473"/>
              <a:ext cx="515720" cy="511444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F132E3-8CE8-028A-63B4-658237A98355}"/>
                </a:ext>
              </a:extLst>
            </p:cNvPr>
            <p:cNvSpPr/>
            <p:nvPr/>
          </p:nvSpPr>
          <p:spPr>
            <a:xfrm>
              <a:off x="10903299" y="3961187"/>
              <a:ext cx="108000" cy="108000"/>
            </a:xfrm>
            <a:prstGeom prst="ellipse">
              <a:avLst/>
            </a:prstGeom>
            <a:solidFill>
              <a:srgbClr val="00C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A8E60FE-7283-F5BC-0655-E0DB69F9D64E}"/>
                </a:ext>
              </a:extLst>
            </p:cNvPr>
            <p:cNvSpPr/>
            <p:nvPr/>
          </p:nvSpPr>
          <p:spPr>
            <a:xfrm>
              <a:off x="10903299" y="3712662"/>
              <a:ext cx="108000" cy="108000"/>
            </a:xfrm>
            <a:prstGeom prst="ellipse">
              <a:avLst/>
            </a:prstGeom>
            <a:solidFill>
              <a:srgbClr val="9AC6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4507C7D-5F7F-FF62-A11A-6549663195B0}"/>
              </a:ext>
            </a:extLst>
          </p:cNvPr>
          <p:cNvSpPr txBox="1"/>
          <p:nvPr/>
        </p:nvSpPr>
        <p:spPr>
          <a:xfrm>
            <a:off x="9259499" y="51548"/>
            <a:ext cx="2764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and</a:t>
            </a:r>
            <a:r>
              <a:rPr lang="en-GB" b="1" dirty="0"/>
              <a:t> on day of reversal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665AD4-B32F-E279-1E1F-6E11B24FA42A}"/>
              </a:ext>
            </a:extLst>
          </p:cNvPr>
          <p:cNvGrpSpPr/>
          <p:nvPr/>
        </p:nvGrpSpPr>
        <p:grpSpPr>
          <a:xfrm>
            <a:off x="223036" y="420267"/>
            <a:ext cx="3613468" cy="2648829"/>
            <a:chOff x="223036" y="420267"/>
            <a:chExt cx="3613468" cy="26488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59C039-0EBB-E99A-2AD9-F071D51C0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1986" r="25948"/>
            <a:stretch/>
          </p:blipFill>
          <p:spPr>
            <a:xfrm>
              <a:off x="223036" y="420267"/>
              <a:ext cx="3457880" cy="2648829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F4B17CE-9272-0CFA-0A9F-983B9E5D11B2}"/>
                </a:ext>
              </a:extLst>
            </p:cNvPr>
            <p:cNvCxnSpPr/>
            <p:nvPr/>
          </p:nvCxnSpPr>
          <p:spPr>
            <a:xfrm>
              <a:off x="617838" y="1840657"/>
              <a:ext cx="3218666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737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/>
      <p:bldP spid="3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F4B90D-0CBA-72CB-BED6-EB8FFCE7B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0821"/>
          <a:stretch/>
        </p:blipFill>
        <p:spPr>
          <a:xfrm>
            <a:off x="5314119" y="420266"/>
            <a:ext cx="2184400" cy="23444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DB68A5-6019-B55A-7090-CF06F4175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3305"/>
          <a:stretch/>
        </p:blipFill>
        <p:spPr>
          <a:xfrm>
            <a:off x="9982274" y="564794"/>
            <a:ext cx="2184400" cy="22240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1734E2-30B7-ECFF-ABDD-60095D74D8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12" r="24984"/>
          <a:stretch/>
        </p:blipFill>
        <p:spPr>
          <a:xfrm>
            <a:off x="4045787" y="4450561"/>
            <a:ext cx="3372572" cy="22690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7156F06-DCCC-868E-FAAF-58C5F18B812C}"/>
              </a:ext>
            </a:extLst>
          </p:cNvPr>
          <p:cNvGrpSpPr/>
          <p:nvPr/>
        </p:nvGrpSpPr>
        <p:grpSpPr>
          <a:xfrm>
            <a:off x="3119518" y="4637088"/>
            <a:ext cx="650286" cy="511444"/>
            <a:chOff x="10903299" y="3643473"/>
            <a:chExt cx="650286" cy="5114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E18DAFA-AF5B-6726-E85F-7691C0E03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8529" t="18164" b="61801"/>
            <a:stretch/>
          </p:blipFill>
          <p:spPr>
            <a:xfrm>
              <a:off x="11037865" y="3643473"/>
              <a:ext cx="515720" cy="511444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8A94C4-3166-8A9C-5086-0309594FBFA5}"/>
                </a:ext>
              </a:extLst>
            </p:cNvPr>
            <p:cNvSpPr/>
            <p:nvPr/>
          </p:nvSpPr>
          <p:spPr>
            <a:xfrm>
              <a:off x="10903299" y="3961187"/>
              <a:ext cx="108000" cy="108000"/>
            </a:xfrm>
            <a:prstGeom prst="ellipse">
              <a:avLst/>
            </a:prstGeom>
            <a:solidFill>
              <a:srgbClr val="00C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24C7193-C493-FDA2-545E-33879E3E0E25}"/>
                </a:ext>
              </a:extLst>
            </p:cNvPr>
            <p:cNvSpPr/>
            <p:nvPr/>
          </p:nvSpPr>
          <p:spPr>
            <a:xfrm>
              <a:off x="10903299" y="3712662"/>
              <a:ext cx="108000" cy="108000"/>
            </a:xfrm>
            <a:prstGeom prst="ellipse">
              <a:avLst/>
            </a:prstGeom>
            <a:solidFill>
              <a:srgbClr val="9AC6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39A8F0-16E1-5FF4-5AC1-0F2E26D798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114" r="24355"/>
          <a:stretch/>
        </p:blipFill>
        <p:spPr>
          <a:xfrm>
            <a:off x="369339" y="4450561"/>
            <a:ext cx="3400465" cy="2268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FBA230-C8F4-E13C-A83C-1BA5FB36BF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057" r="24576"/>
          <a:stretch/>
        </p:blipFill>
        <p:spPr>
          <a:xfrm>
            <a:off x="7774502" y="4450561"/>
            <a:ext cx="3400465" cy="2281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B4C31A-92FC-E216-A6DC-D934C9347FFC}"/>
              </a:ext>
            </a:extLst>
          </p:cNvPr>
          <p:cNvSpPr txBox="1"/>
          <p:nvPr/>
        </p:nvSpPr>
        <p:spPr>
          <a:xfrm>
            <a:off x="617838" y="50935"/>
            <a:ext cx="302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Number of achieved reversals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9C039-0EBB-E99A-2AD9-F071D51C07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35000"/>
          </a:blip>
          <a:srcRect t="11986" r="25948"/>
          <a:stretch/>
        </p:blipFill>
        <p:spPr>
          <a:xfrm>
            <a:off x="223036" y="420267"/>
            <a:ext cx="3457880" cy="2648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74629-94F2-7133-192F-5D30FFAB410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</a:blip>
          <a:srcRect t="14213"/>
          <a:stretch/>
        </p:blipFill>
        <p:spPr>
          <a:xfrm>
            <a:off x="7895798" y="588100"/>
            <a:ext cx="2184400" cy="2200768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A991C123-799B-5855-5D66-E695332AF056}"/>
              </a:ext>
            </a:extLst>
          </p:cNvPr>
          <p:cNvSpPr/>
          <p:nvPr/>
        </p:nvSpPr>
        <p:spPr>
          <a:xfrm>
            <a:off x="8526162" y="690433"/>
            <a:ext cx="2075940" cy="1828800"/>
          </a:xfrm>
          <a:custGeom>
            <a:avLst/>
            <a:gdLst>
              <a:gd name="connsiteX0" fmla="*/ 0 w 2026508"/>
              <a:gd name="connsiteY0" fmla="*/ 1334530 h 1828800"/>
              <a:gd name="connsiteX1" fmla="*/ 0 w 2026508"/>
              <a:gd name="connsiteY1" fmla="*/ 1816444 h 1828800"/>
              <a:gd name="connsiteX2" fmla="*/ 2014151 w 2026508"/>
              <a:gd name="connsiteY2" fmla="*/ 1828800 h 1828800"/>
              <a:gd name="connsiteX3" fmla="*/ 2026508 w 2026508"/>
              <a:gd name="connsiteY3" fmla="*/ 0 h 1828800"/>
              <a:gd name="connsiteX4" fmla="*/ 0 w 2026508"/>
              <a:gd name="connsiteY4" fmla="*/ 133453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508" h="1828800">
                <a:moveTo>
                  <a:pt x="0" y="1334530"/>
                </a:moveTo>
                <a:lnTo>
                  <a:pt x="0" y="1816444"/>
                </a:lnTo>
                <a:lnTo>
                  <a:pt x="2014151" y="1828800"/>
                </a:lnTo>
                <a:lnTo>
                  <a:pt x="2026508" y="0"/>
                </a:lnTo>
                <a:lnTo>
                  <a:pt x="0" y="1334530"/>
                </a:lnTo>
                <a:close/>
              </a:path>
            </a:pathLst>
          </a:custGeom>
          <a:solidFill>
            <a:srgbClr val="ED7D31">
              <a:alpha val="1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2B69FC6-8DB9-646D-B55A-99D11EE015E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50000"/>
          </a:blip>
          <a:srcRect l="80820" t="11986" b="64536"/>
          <a:stretch/>
        </p:blipFill>
        <p:spPr>
          <a:xfrm>
            <a:off x="3680916" y="420266"/>
            <a:ext cx="895647" cy="70659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553A71-ED8F-A0F0-F485-1C80DFDC5357}"/>
              </a:ext>
            </a:extLst>
          </p:cNvPr>
          <p:cNvSpPr txBox="1"/>
          <p:nvPr/>
        </p:nvSpPr>
        <p:spPr>
          <a:xfrm>
            <a:off x="5813995" y="50808"/>
            <a:ext cx="357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Number of trials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to achieve 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reversal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FEF4D-4F8C-F2EB-6656-DAB2A26D1E56}"/>
              </a:ext>
            </a:extLst>
          </p:cNvPr>
          <p:cNvGrpSpPr/>
          <p:nvPr/>
        </p:nvGrpSpPr>
        <p:grpSpPr>
          <a:xfrm>
            <a:off x="7099502" y="851074"/>
            <a:ext cx="650286" cy="511444"/>
            <a:chOff x="10903299" y="3643473"/>
            <a:chExt cx="650286" cy="51144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E3BB925-21C0-2D7F-FEBF-916E2FF45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0000"/>
            </a:blip>
            <a:srcRect l="88529" t="18164" b="61801"/>
            <a:stretch/>
          </p:blipFill>
          <p:spPr>
            <a:xfrm>
              <a:off x="11037865" y="3643473"/>
              <a:ext cx="515720" cy="511444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7F132E3-8CE8-028A-63B4-658237A98355}"/>
                </a:ext>
              </a:extLst>
            </p:cNvPr>
            <p:cNvSpPr/>
            <p:nvPr/>
          </p:nvSpPr>
          <p:spPr>
            <a:xfrm>
              <a:off x="10903299" y="3961187"/>
              <a:ext cx="108000" cy="108000"/>
            </a:xfrm>
            <a:prstGeom prst="ellipse">
              <a:avLst/>
            </a:prstGeom>
            <a:solidFill>
              <a:srgbClr val="00C2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A8E60FE-7283-F5BC-0655-E0DB69F9D64E}"/>
                </a:ext>
              </a:extLst>
            </p:cNvPr>
            <p:cNvSpPr/>
            <p:nvPr/>
          </p:nvSpPr>
          <p:spPr>
            <a:xfrm>
              <a:off x="10903299" y="3712662"/>
              <a:ext cx="108000" cy="108000"/>
            </a:xfrm>
            <a:prstGeom prst="ellipse">
              <a:avLst/>
            </a:prstGeom>
            <a:solidFill>
              <a:srgbClr val="9AC6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4507C7D-5F7F-FF62-A11A-6549663195B0}"/>
              </a:ext>
            </a:extLst>
          </p:cNvPr>
          <p:cNvSpPr txBox="1"/>
          <p:nvPr/>
        </p:nvSpPr>
        <p:spPr>
          <a:xfrm>
            <a:off x="9259499" y="51548"/>
            <a:ext cx="2764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and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</a:rPr>
              <a:t> on day of reversal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0D043A-6A8F-7BE3-F140-4F46A57A9FDB}"/>
              </a:ext>
            </a:extLst>
          </p:cNvPr>
          <p:cNvGrpSpPr/>
          <p:nvPr/>
        </p:nvGrpSpPr>
        <p:grpSpPr>
          <a:xfrm>
            <a:off x="617838" y="3804943"/>
            <a:ext cx="2935590" cy="627903"/>
            <a:chOff x="617838" y="3804943"/>
            <a:chExt cx="2935590" cy="62790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B22CDEE-1961-A94B-B9A3-41B878B442EB}"/>
                </a:ext>
              </a:extLst>
            </p:cNvPr>
            <p:cNvCxnSpPr>
              <a:cxnSpLocks/>
            </p:cNvCxnSpPr>
            <p:nvPr/>
          </p:nvCxnSpPr>
          <p:spPr>
            <a:xfrm>
              <a:off x="815564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89C437-1576-F3BA-FB1C-0B05813443A0}"/>
                </a:ext>
              </a:extLst>
            </p:cNvPr>
            <p:cNvSpPr txBox="1"/>
            <p:nvPr/>
          </p:nvSpPr>
          <p:spPr>
            <a:xfrm>
              <a:off x="1943080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840CEC-FAAB-8E4F-B378-BDBBB8A9A546}"/>
                </a:ext>
              </a:extLst>
            </p:cNvPr>
            <p:cNvSpPr/>
            <p:nvPr/>
          </p:nvSpPr>
          <p:spPr>
            <a:xfrm>
              <a:off x="1037986" y="4053325"/>
              <a:ext cx="1325243" cy="369332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B852560-847C-E967-FDC4-10B5EE356A3C}"/>
                </a:ext>
              </a:extLst>
            </p:cNvPr>
            <p:cNvCxnSpPr>
              <a:cxnSpLocks/>
            </p:cNvCxnSpPr>
            <p:nvPr/>
          </p:nvCxnSpPr>
          <p:spPr>
            <a:xfrm>
              <a:off x="2363228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93B9AEB-406E-FF29-49CD-56C637E20793}"/>
                </a:ext>
              </a:extLst>
            </p:cNvPr>
            <p:cNvSpPr txBox="1"/>
            <p:nvPr/>
          </p:nvSpPr>
          <p:spPr>
            <a:xfrm>
              <a:off x="617838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858E4B3-C30C-0E48-B93A-C2AA9BF7B0E0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86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88EA46-57DF-78EF-21CD-282F749B6FCF}"/>
              </a:ext>
            </a:extLst>
          </p:cNvPr>
          <p:cNvGrpSpPr/>
          <p:nvPr/>
        </p:nvGrpSpPr>
        <p:grpSpPr>
          <a:xfrm>
            <a:off x="4482769" y="3804943"/>
            <a:ext cx="2935590" cy="627903"/>
            <a:chOff x="4482769" y="3804943"/>
            <a:chExt cx="2935590" cy="62790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159B2CB-78FF-898B-C660-1F64F9623848}"/>
                </a:ext>
              </a:extLst>
            </p:cNvPr>
            <p:cNvCxnSpPr>
              <a:cxnSpLocks/>
            </p:cNvCxnSpPr>
            <p:nvPr/>
          </p:nvCxnSpPr>
          <p:spPr>
            <a:xfrm>
              <a:off x="4680495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49B451-1D56-BC84-FD7F-3D9DF1400058}"/>
                </a:ext>
              </a:extLst>
            </p:cNvPr>
            <p:cNvSpPr txBox="1"/>
            <p:nvPr/>
          </p:nvSpPr>
          <p:spPr>
            <a:xfrm>
              <a:off x="5891353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49E7BC9-1F81-6218-FE3D-123B940BE0FF}"/>
                </a:ext>
              </a:extLst>
            </p:cNvPr>
            <p:cNvSpPr/>
            <p:nvPr/>
          </p:nvSpPr>
          <p:spPr>
            <a:xfrm>
              <a:off x="6101367" y="4043134"/>
              <a:ext cx="260516" cy="369333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4EE91AF-48D9-EA40-9855-ABAE36FB2D23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59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D77D26B-1562-1989-E1AD-BDA4EB7B605C}"/>
                </a:ext>
              </a:extLst>
            </p:cNvPr>
            <p:cNvSpPr txBox="1"/>
            <p:nvPr/>
          </p:nvSpPr>
          <p:spPr>
            <a:xfrm>
              <a:off x="4482769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12E1E85-4B70-A119-31F2-E207E53E2413}"/>
                </a:ext>
              </a:extLst>
            </p:cNvPr>
            <p:cNvCxnSpPr>
              <a:cxnSpLocks/>
            </p:cNvCxnSpPr>
            <p:nvPr/>
          </p:nvCxnSpPr>
          <p:spPr>
            <a:xfrm>
              <a:off x="4902917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A79844-B942-E62C-9F84-D1A4AAB18A47}"/>
              </a:ext>
            </a:extLst>
          </p:cNvPr>
          <p:cNvGrpSpPr/>
          <p:nvPr/>
        </p:nvGrpSpPr>
        <p:grpSpPr>
          <a:xfrm>
            <a:off x="8239377" y="3804943"/>
            <a:ext cx="3531876" cy="627903"/>
            <a:chOff x="8239377" y="3804943"/>
            <a:chExt cx="3531876" cy="627903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B047D07-A788-66DA-D0AA-DD24AB835BDE}"/>
                </a:ext>
              </a:extLst>
            </p:cNvPr>
            <p:cNvCxnSpPr>
              <a:cxnSpLocks/>
            </p:cNvCxnSpPr>
            <p:nvPr/>
          </p:nvCxnSpPr>
          <p:spPr>
            <a:xfrm>
              <a:off x="8437103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F4D900-2698-79EA-4226-D73D57625C61}"/>
                </a:ext>
              </a:extLst>
            </p:cNvPr>
            <p:cNvSpPr txBox="1"/>
            <p:nvPr/>
          </p:nvSpPr>
          <p:spPr>
            <a:xfrm>
              <a:off x="9564619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2FD1289-AB68-BD46-F805-766AAC66FA9C}"/>
                </a:ext>
              </a:extLst>
            </p:cNvPr>
            <p:cNvSpPr/>
            <p:nvPr/>
          </p:nvSpPr>
          <p:spPr>
            <a:xfrm>
              <a:off x="9982274" y="4043136"/>
              <a:ext cx="1108617" cy="369332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3614281-9E7C-EF3F-5853-113A5AB02B58}"/>
                </a:ext>
              </a:extLst>
            </p:cNvPr>
            <p:cNvCxnSpPr>
              <a:cxnSpLocks/>
            </p:cNvCxnSpPr>
            <p:nvPr/>
          </p:nvCxnSpPr>
          <p:spPr>
            <a:xfrm>
              <a:off x="9984767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9A623AE-3D82-9E33-8BE3-244DEF5A2DFE}"/>
                </a:ext>
              </a:extLst>
            </p:cNvPr>
            <p:cNvSpPr txBox="1"/>
            <p:nvPr/>
          </p:nvSpPr>
          <p:spPr>
            <a:xfrm>
              <a:off x="8239377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FE59AF9-1EBE-9CCC-75F7-3850498B1618}"/>
                </a:ext>
              </a:extLst>
            </p:cNvPr>
            <p:cNvCxnSpPr>
              <a:cxnSpLocks/>
            </p:cNvCxnSpPr>
            <p:nvPr/>
          </p:nvCxnSpPr>
          <p:spPr>
            <a:xfrm>
              <a:off x="8659525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CE78A2-04AB-3BA3-4A5D-CE4F8363E5CA}"/>
                </a:ext>
              </a:extLst>
            </p:cNvPr>
            <p:cNvSpPr txBox="1"/>
            <p:nvPr/>
          </p:nvSpPr>
          <p:spPr>
            <a:xfrm>
              <a:off x="10379782" y="3804943"/>
              <a:ext cx="1391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 + 3 days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3491B6B-F0F3-3050-2D6A-8007FC695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583" y="4053258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3CDBE67-04C1-A423-EB07-C563F9B67934}"/>
              </a:ext>
            </a:extLst>
          </p:cNvPr>
          <p:cNvSpPr txBox="1"/>
          <p:nvPr/>
        </p:nvSpPr>
        <p:spPr>
          <a:xfrm>
            <a:off x="189969" y="3324577"/>
            <a:ext cx="12378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Strategies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8710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on't Use Pie Charts for Visualizations, Instead, Use this Alternative! |  by Anmol Tomar | Geek Culture | Medium">
            <a:extLst>
              <a:ext uri="{FF2B5EF4-FFF2-40B4-BE49-F238E27FC236}">
                <a16:creationId xmlns:a16="http://schemas.microsoft.com/office/drawing/2014/main" id="{CC044719-D498-02E3-6DB0-B780EF462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3" t="1814" r="16429" b="2387"/>
          <a:stretch/>
        </p:blipFill>
        <p:spPr bwMode="auto">
          <a:xfrm>
            <a:off x="4134196" y="1342505"/>
            <a:ext cx="3923607" cy="41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17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1F684E5-1335-A1B7-1410-4866BAB63CC4}"/>
              </a:ext>
            </a:extLst>
          </p:cNvPr>
          <p:cNvSpPr txBox="1"/>
          <p:nvPr/>
        </p:nvSpPr>
        <p:spPr>
          <a:xfrm>
            <a:off x="902555" y="410676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Up to reversal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54EE4-3EAC-C0FA-F740-724FE628E92E}"/>
              </a:ext>
            </a:extLst>
          </p:cNvPr>
          <p:cNvSpPr txBox="1"/>
          <p:nvPr/>
        </p:nvSpPr>
        <p:spPr>
          <a:xfrm>
            <a:off x="4779368" y="42144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On the day of reversal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CD727-50A5-0AC8-C067-785968671EE0}"/>
              </a:ext>
            </a:extLst>
          </p:cNvPr>
          <p:cNvSpPr txBox="1"/>
          <p:nvPr/>
        </p:nvSpPr>
        <p:spPr>
          <a:xfrm>
            <a:off x="8851639" y="397032"/>
            <a:ext cx="210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 days after reversal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1AAAAD-D228-0566-A24A-9EC5CB5DC7F0}"/>
              </a:ext>
            </a:extLst>
          </p:cNvPr>
          <p:cNvGrpSpPr/>
          <p:nvPr/>
        </p:nvGrpSpPr>
        <p:grpSpPr>
          <a:xfrm>
            <a:off x="485975" y="923778"/>
            <a:ext cx="2935590" cy="627903"/>
            <a:chOff x="617838" y="3804943"/>
            <a:chExt cx="2935590" cy="6279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8245A25-B8D2-C550-BA8D-2A20D7A7CC69}"/>
                </a:ext>
              </a:extLst>
            </p:cNvPr>
            <p:cNvCxnSpPr>
              <a:cxnSpLocks/>
            </p:cNvCxnSpPr>
            <p:nvPr/>
          </p:nvCxnSpPr>
          <p:spPr>
            <a:xfrm>
              <a:off x="815564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92A6B6-56A2-465E-7BCD-BB137D3DD36E}"/>
                </a:ext>
              </a:extLst>
            </p:cNvPr>
            <p:cNvSpPr txBox="1"/>
            <p:nvPr/>
          </p:nvSpPr>
          <p:spPr>
            <a:xfrm>
              <a:off x="1943080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6977D7-2AFA-3739-03F2-11B84D7E92E5}"/>
                </a:ext>
              </a:extLst>
            </p:cNvPr>
            <p:cNvSpPr/>
            <p:nvPr/>
          </p:nvSpPr>
          <p:spPr>
            <a:xfrm>
              <a:off x="1037986" y="4053325"/>
              <a:ext cx="1325243" cy="369332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EEC8B8-96C0-CD29-8FA4-1B7F9F5AD924}"/>
                </a:ext>
              </a:extLst>
            </p:cNvPr>
            <p:cNvCxnSpPr>
              <a:cxnSpLocks/>
            </p:cNvCxnSpPr>
            <p:nvPr/>
          </p:nvCxnSpPr>
          <p:spPr>
            <a:xfrm>
              <a:off x="2363228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83927E-E139-15E0-CEAB-46DAC11246DD}"/>
                </a:ext>
              </a:extLst>
            </p:cNvPr>
            <p:cNvSpPr txBox="1"/>
            <p:nvPr/>
          </p:nvSpPr>
          <p:spPr>
            <a:xfrm>
              <a:off x="617838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7A0CFE7-55EB-5AEA-3272-01BEB3C5530D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86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0B72E2-FD65-29AA-0FE6-7515C4275C1A}"/>
              </a:ext>
            </a:extLst>
          </p:cNvPr>
          <p:cNvGrpSpPr/>
          <p:nvPr/>
        </p:nvGrpSpPr>
        <p:grpSpPr>
          <a:xfrm>
            <a:off x="4604762" y="946602"/>
            <a:ext cx="2935590" cy="627903"/>
            <a:chOff x="4482769" y="3804943"/>
            <a:chExt cx="2935590" cy="62790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1B8F6E-D6F3-9318-30D6-78E0DA25EF82}"/>
                </a:ext>
              </a:extLst>
            </p:cNvPr>
            <p:cNvCxnSpPr>
              <a:cxnSpLocks/>
            </p:cNvCxnSpPr>
            <p:nvPr/>
          </p:nvCxnSpPr>
          <p:spPr>
            <a:xfrm>
              <a:off x="4680495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50F8B4-C08B-720C-18D3-6970146E2DB5}"/>
                </a:ext>
              </a:extLst>
            </p:cNvPr>
            <p:cNvSpPr txBox="1"/>
            <p:nvPr/>
          </p:nvSpPr>
          <p:spPr>
            <a:xfrm>
              <a:off x="5891353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383385-7431-78AA-5611-FBEA0A63E035}"/>
                </a:ext>
              </a:extLst>
            </p:cNvPr>
            <p:cNvSpPr/>
            <p:nvPr/>
          </p:nvSpPr>
          <p:spPr>
            <a:xfrm>
              <a:off x="6101367" y="4043134"/>
              <a:ext cx="260516" cy="369333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48FECC9-7687-314A-7BA2-20B23DEB57A2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59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CF37CE-3AC7-6402-804E-150B62CF7D42}"/>
                </a:ext>
              </a:extLst>
            </p:cNvPr>
            <p:cNvSpPr txBox="1"/>
            <p:nvPr/>
          </p:nvSpPr>
          <p:spPr>
            <a:xfrm>
              <a:off x="4482769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FEE1388-1404-DDE3-E887-8E3C6CBD86B3}"/>
                </a:ext>
              </a:extLst>
            </p:cNvPr>
            <p:cNvCxnSpPr>
              <a:cxnSpLocks/>
            </p:cNvCxnSpPr>
            <p:nvPr/>
          </p:nvCxnSpPr>
          <p:spPr>
            <a:xfrm>
              <a:off x="4902917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F40719B-D3D5-7FD9-8953-A419A55F4685}"/>
              </a:ext>
            </a:extLst>
          </p:cNvPr>
          <p:cNvGrpSpPr/>
          <p:nvPr/>
        </p:nvGrpSpPr>
        <p:grpSpPr>
          <a:xfrm>
            <a:off x="8468189" y="946602"/>
            <a:ext cx="3531876" cy="627903"/>
            <a:chOff x="8239377" y="3804943"/>
            <a:chExt cx="3531876" cy="627903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F338F41-A374-DB9D-CB5D-56167854776E}"/>
                </a:ext>
              </a:extLst>
            </p:cNvPr>
            <p:cNvCxnSpPr>
              <a:cxnSpLocks/>
            </p:cNvCxnSpPr>
            <p:nvPr/>
          </p:nvCxnSpPr>
          <p:spPr>
            <a:xfrm>
              <a:off x="8437103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196E613-71AA-0075-33FA-70FF1D7FC80A}"/>
                </a:ext>
              </a:extLst>
            </p:cNvPr>
            <p:cNvSpPr txBox="1"/>
            <p:nvPr/>
          </p:nvSpPr>
          <p:spPr>
            <a:xfrm>
              <a:off x="9564619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23CAA7A-AD46-AC11-C1F2-D4A358244D2A}"/>
                </a:ext>
              </a:extLst>
            </p:cNvPr>
            <p:cNvSpPr/>
            <p:nvPr/>
          </p:nvSpPr>
          <p:spPr>
            <a:xfrm>
              <a:off x="9982274" y="4043136"/>
              <a:ext cx="1108617" cy="369332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6A956E6-0AAC-BDC2-D4F3-17D9991CE389}"/>
                </a:ext>
              </a:extLst>
            </p:cNvPr>
            <p:cNvCxnSpPr>
              <a:cxnSpLocks/>
            </p:cNvCxnSpPr>
            <p:nvPr/>
          </p:nvCxnSpPr>
          <p:spPr>
            <a:xfrm>
              <a:off x="9984767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D5FEE03-0516-5980-D8BF-19F86C61FF32}"/>
                </a:ext>
              </a:extLst>
            </p:cNvPr>
            <p:cNvSpPr txBox="1"/>
            <p:nvPr/>
          </p:nvSpPr>
          <p:spPr>
            <a:xfrm>
              <a:off x="8239377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5B680B0-D0F1-165B-105A-22D4F9AC79BA}"/>
                </a:ext>
              </a:extLst>
            </p:cNvPr>
            <p:cNvCxnSpPr>
              <a:cxnSpLocks/>
            </p:cNvCxnSpPr>
            <p:nvPr/>
          </p:nvCxnSpPr>
          <p:spPr>
            <a:xfrm>
              <a:off x="8659525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A4B621-80BE-A716-14E6-9A1DE75C5506}"/>
                </a:ext>
              </a:extLst>
            </p:cNvPr>
            <p:cNvSpPr txBox="1"/>
            <p:nvPr/>
          </p:nvSpPr>
          <p:spPr>
            <a:xfrm>
              <a:off x="10379782" y="3804943"/>
              <a:ext cx="1391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 + 3 days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957413F-9355-FB58-3B2A-2B929EF048AE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583" y="4053258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6D51489-2DE0-A91F-7BB3-7F90CDD11D11}"/>
              </a:ext>
            </a:extLst>
          </p:cNvPr>
          <p:cNvGrpSpPr/>
          <p:nvPr/>
        </p:nvGrpSpPr>
        <p:grpSpPr>
          <a:xfrm>
            <a:off x="738462" y="1915576"/>
            <a:ext cx="3175319" cy="4103180"/>
            <a:chOff x="449444" y="2306411"/>
            <a:chExt cx="3175319" cy="41031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4F28679-7A7A-CF5E-0BF9-0A925627B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15604" r="1"/>
            <a:stretch/>
          </p:blipFill>
          <p:spPr>
            <a:xfrm>
              <a:off x="462463" y="2306411"/>
              <a:ext cx="3162300" cy="204719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AD40D09-5F92-4DBB-4514-7A00DE577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04" r="33757"/>
            <a:stretch/>
          </p:blipFill>
          <p:spPr>
            <a:xfrm>
              <a:off x="449444" y="4362397"/>
              <a:ext cx="2094806" cy="204719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938776-9151-DEC1-165D-6A26CE7F48A9}"/>
                </a:ext>
              </a:extLst>
            </p:cNvPr>
            <p:cNvSpPr txBox="1"/>
            <p:nvPr/>
          </p:nvSpPr>
          <p:spPr>
            <a:xfrm>
              <a:off x="1012542" y="3221793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Saline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AEBDBF-7590-BFEA-F821-1EABDA188F39}"/>
                </a:ext>
              </a:extLst>
            </p:cNvPr>
            <p:cNvSpPr txBox="1"/>
            <p:nvPr/>
          </p:nvSpPr>
          <p:spPr>
            <a:xfrm>
              <a:off x="1123148" y="5287028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LSD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CB9D70-4670-3A5F-41A6-83A71F3F0591}"/>
              </a:ext>
            </a:extLst>
          </p:cNvPr>
          <p:cNvGrpSpPr/>
          <p:nvPr/>
        </p:nvGrpSpPr>
        <p:grpSpPr>
          <a:xfrm>
            <a:off x="4860904" y="1930931"/>
            <a:ext cx="3162300" cy="4118035"/>
            <a:chOff x="4889638" y="1806124"/>
            <a:chExt cx="3162300" cy="4118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3D8057-C00D-76B8-2A1A-7B5F48A66B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t="15604" r="1"/>
            <a:stretch/>
          </p:blipFill>
          <p:spPr>
            <a:xfrm>
              <a:off x="4889638" y="1806124"/>
              <a:ext cx="3162300" cy="204719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49B8D7-5E5C-9AFA-4112-63C9FA228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604" r="33757"/>
            <a:stretch/>
          </p:blipFill>
          <p:spPr>
            <a:xfrm>
              <a:off x="4889638" y="3876964"/>
              <a:ext cx="2094806" cy="204719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382465B-8EDA-1166-BC56-85D7BFEE6900}"/>
                </a:ext>
              </a:extLst>
            </p:cNvPr>
            <p:cNvSpPr txBox="1"/>
            <p:nvPr/>
          </p:nvSpPr>
          <p:spPr>
            <a:xfrm>
              <a:off x="5437592" y="2736362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Saline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2E4B68-1324-7CD1-C287-9A730D6918DD}"/>
                </a:ext>
              </a:extLst>
            </p:cNvPr>
            <p:cNvSpPr txBox="1"/>
            <p:nvPr/>
          </p:nvSpPr>
          <p:spPr>
            <a:xfrm>
              <a:off x="5548198" y="4801597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LSD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8A06779-9DB5-FE4E-862E-516A63662BB2}"/>
              </a:ext>
            </a:extLst>
          </p:cNvPr>
          <p:cNvGrpSpPr/>
          <p:nvPr/>
        </p:nvGrpSpPr>
        <p:grpSpPr>
          <a:xfrm>
            <a:off x="8888337" y="1972558"/>
            <a:ext cx="3162295" cy="4065464"/>
            <a:chOff x="8746027" y="1877961"/>
            <a:chExt cx="3162295" cy="40654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8987A7-38D4-BF35-857F-D13BBBC09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4039" b="16594"/>
            <a:stretch/>
          </p:blipFill>
          <p:spPr>
            <a:xfrm>
              <a:off x="8746027" y="1877961"/>
              <a:ext cx="3162295" cy="20173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2E3615A-2909-FE41-3125-F060F7959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5985" r="35748"/>
            <a:stretch/>
          </p:blipFill>
          <p:spPr>
            <a:xfrm>
              <a:off x="8747992" y="3905474"/>
              <a:ext cx="2031842" cy="203795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4C034B-627A-7B99-23CF-CC2CB6C1557D}"/>
                </a:ext>
              </a:extLst>
            </p:cNvPr>
            <p:cNvSpPr txBox="1"/>
            <p:nvPr/>
          </p:nvSpPr>
          <p:spPr>
            <a:xfrm>
              <a:off x="9299533" y="2736362"/>
              <a:ext cx="7585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Saline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16160F1-019F-9C23-D2E2-9C2B9A765245}"/>
                </a:ext>
              </a:extLst>
            </p:cNvPr>
            <p:cNvSpPr txBox="1"/>
            <p:nvPr/>
          </p:nvSpPr>
          <p:spPr>
            <a:xfrm>
              <a:off x="9410139" y="4801597"/>
              <a:ext cx="537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LSD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114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8E312314-8627-E5E8-6617-B4A98190E8A4}"/>
              </a:ext>
            </a:extLst>
          </p:cNvPr>
          <p:cNvSpPr/>
          <p:nvPr/>
        </p:nvSpPr>
        <p:spPr>
          <a:xfrm>
            <a:off x="251847" y="612685"/>
            <a:ext cx="3566523" cy="5826215"/>
          </a:xfrm>
          <a:prstGeom prst="rect">
            <a:avLst/>
          </a:prstGeom>
          <a:solidFill>
            <a:srgbClr val="FBE5D6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B57BC-FE54-6BD5-3295-7297D90CC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88"/>
          <a:stretch/>
        </p:blipFill>
        <p:spPr>
          <a:xfrm>
            <a:off x="4039671" y="3484796"/>
            <a:ext cx="3323714" cy="3357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631DE-AFE1-61B0-FE77-A914CA83E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680"/>
          <a:stretch/>
        </p:blipFill>
        <p:spPr>
          <a:xfrm>
            <a:off x="8256908" y="47171"/>
            <a:ext cx="3323716" cy="3357427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71A6897E-B1A8-F8A5-4F78-67B5ED699C89}"/>
              </a:ext>
            </a:extLst>
          </p:cNvPr>
          <p:cNvGrpSpPr/>
          <p:nvPr/>
        </p:nvGrpSpPr>
        <p:grpSpPr>
          <a:xfrm>
            <a:off x="4106730" y="47171"/>
            <a:ext cx="4108136" cy="3357427"/>
            <a:chOff x="4188502" y="499235"/>
            <a:chExt cx="3177355" cy="25527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1A2CC9C-C1A7-E199-4F3B-85A550CC1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9439"/>
            <a:stretch/>
          </p:blipFill>
          <p:spPr>
            <a:xfrm>
              <a:off x="4188502" y="499235"/>
              <a:ext cx="2527069" cy="25527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353343-7F02-3953-EC8B-B91F7B642EB1}"/>
                </a:ext>
              </a:extLst>
            </p:cNvPr>
            <p:cNvGrpSpPr/>
            <p:nvPr/>
          </p:nvGrpSpPr>
          <p:grpSpPr>
            <a:xfrm>
              <a:off x="6715571" y="752015"/>
              <a:ext cx="650286" cy="511444"/>
              <a:chOff x="10903299" y="3643473"/>
              <a:chExt cx="650286" cy="51144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BECFB25-8C9E-730A-21B5-9D3257915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8529" t="18164" b="61801"/>
              <a:stretch/>
            </p:blipFill>
            <p:spPr>
              <a:xfrm>
                <a:off x="11037865" y="3643473"/>
                <a:ext cx="515720" cy="511444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C442777-8708-6801-DA0E-B3BAFC0943CE}"/>
                  </a:ext>
                </a:extLst>
              </p:cNvPr>
              <p:cNvSpPr/>
              <p:nvPr/>
            </p:nvSpPr>
            <p:spPr>
              <a:xfrm>
                <a:off x="10903299" y="3961187"/>
                <a:ext cx="108000" cy="108000"/>
              </a:xfrm>
              <a:prstGeom prst="ellipse">
                <a:avLst/>
              </a:prstGeom>
              <a:solidFill>
                <a:srgbClr val="00C2A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FB9ABAA-DBE7-DEF6-BAF4-E96CEA1DBFB2}"/>
                  </a:ext>
                </a:extLst>
              </p:cNvPr>
              <p:cNvSpPr/>
              <p:nvPr/>
            </p:nvSpPr>
            <p:spPr>
              <a:xfrm>
                <a:off x="10903299" y="3712662"/>
                <a:ext cx="108000" cy="108000"/>
              </a:xfrm>
              <a:prstGeom prst="ellipse">
                <a:avLst/>
              </a:prstGeom>
              <a:solidFill>
                <a:srgbClr val="9AC6F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E817D32-9C0D-9925-FB83-4B0423AD7090}"/>
              </a:ext>
            </a:extLst>
          </p:cNvPr>
          <p:cNvSpPr txBox="1"/>
          <p:nvPr/>
        </p:nvSpPr>
        <p:spPr>
          <a:xfrm>
            <a:off x="220777" y="17348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Timelines: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127596-A5A3-51A6-BB5B-71CB7D137367}"/>
              </a:ext>
            </a:extLst>
          </p:cNvPr>
          <p:cNvGrpSpPr/>
          <p:nvPr/>
        </p:nvGrpSpPr>
        <p:grpSpPr>
          <a:xfrm>
            <a:off x="371873" y="1473148"/>
            <a:ext cx="2935590" cy="627903"/>
            <a:chOff x="617838" y="3804943"/>
            <a:chExt cx="2935590" cy="62790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6BD5EEB-9B4C-F69C-B5D2-90F9FD255CB6}"/>
                </a:ext>
              </a:extLst>
            </p:cNvPr>
            <p:cNvCxnSpPr>
              <a:cxnSpLocks/>
            </p:cNvCxnSpPr>
            <p:nvPr/>
          </p:nvCxnSpPr>
          <p:spPr>
            <a:xfrm>
              <a:off x="815564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128269-8184-F379-58C6-9C8D571BC6D4}"/>
                </a:ext>
              </a:extLst>
            </p:cNvPr>
            <p:cNvSpPr txBox="1"/>
            <p:nvPr/>
          </p:nvSpPr>
          <p:spPr>
            <a:xfrm>
              <a:off x="1943080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513FDD-4835-9148-2E41-5B070EF1DB37}"/>
                </a:ext>
              </a:extLst>
            </p:cNvPr>
            <p:cNvSpPr/>
            <p:nvPr/>
          </p:nvSpPr>
          <p:spPr>
            <a:xfrm>
              <a:off x="1037986" y="4053325"/>
              <a:ext cx="1325243" cy="369332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FA21DB1-032C-83E8-A276-13875CA051D1}"/>
                </a:ext>
              </a:extLst>
            </p:cNvPr>
            <p:cNvCxnSpPr>
              <a:cxnSpLocks/>
            </p:cNvCxnSpPr>
            <p:nvPr/>
          </p:nvCxnSpPr>
          <p:spPr>
            <a:xfrm>
              <a:off x="2363228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A0CDDC-8E6B-5B47-1C50-3C578A90B552}"/>
                </a:ext>
              </a:extLst>
            </p:cNvPr>
            <p:cNvSpPr txBox="1"/>
            <p:nvPr/>
          </p:nvSpPr>
          <p:spPr>
            <a:xfrm>
              <a:off x="617838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933EF8B-ED54-7C92-531D-C128552CB5CD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86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10DD90-A425-B433-7FD3-80D128093F31}"/>
              </a:ext>
            </a:extLst>
          </p:cNvPr>
          <p:cNvGrpSpPr/>
          <p:nvPr/>
        </p:nvGrpSpPr>
        <p:grpSpPr>
          <a:xfrm>
            <a:off x="371873" y="2980648"/>
            <a:ext cx="2935590" cy="627903"/>
            <a:chOff x="4482769" y="3804943"/>
            <a:chExt cx="2935590" cy="62790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3A74F5-C1F9-B4A6-4C4A-D5346A26B23A}"/>
                </a:ext>
              </a:extLst>
            </p:cNvPr>
            <p:cNvCxnSpPr>
              <a:cxnSpLocks/>
            </p:cNvCxnSpPr>
            <p:nvPr/>
          </p:nvCxnSpPr>
          <p:spPr>
            <a:xfrm>
              <a:off x="4680495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725CB-DE7E-98A1-2079-082708EC334F}"/>
                </a:ext>
              </a:extLst>
            </p:cNvPr>
            <p:cNvSpPr txBox="1"/>
            <p:nvPr/>
          </p:nvSpPr>
          <p:spPr>
            <a:xfrm>
              <a:off x="5891353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796881-4814-CFE2-D515-17A0FBF10FCE}"/>
                </a:ext>
              </a:extLst>
            </p:cNvPr>
            <p:cNvSpPr/>
            <p:nvPr/>
          </p:nvSpPr>
          <p:spPr>
            <a:xfrm>
              <a:off x="6101367" y="4043134"/>
              <a:ext cx="260516" cy="369333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EF05172-4804-F485-7FEE-95A5E531ED6E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59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F40B6D-887E-85B5-1AFD-CF3CB938ABE8}"/>
                </a:ext>
              </a:extLst>
            </p:cNvPr>
            <p:cNvSpPr txBox="1"/>
            <p:nvPr/>
          </p:nvSpPr>
          <p:spPr>
            <a:xfrm>
              <a:off x="4482769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7790D2E-E88C-1790-C818-3CBCE1318E7B}"/>
                </a:ext>
              </a:extLst>
            </p:cNvPr>
            <p:cNvCxnSpPr>
              <a:cxnSpLocks/>
            </p:cNvCxnSpPr>
            <p:nvPr/>
          </p:nvCxnSpPr>
          <p:spPr>
            <a:xfrm>
              <a:off x="4902917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1FA3760-984E-D097-6BDA-6C0A50292E3D}"/>
              </a:ext>
            </a:extLst>
          </p:cNvPr>
          <p:cNvGrpSpPr/>
          <p:nvPr/>
        </p:nvGrpSpPr>
        <p:grpSpPr>
          <a:xfrm>
            <a:off x="345896" y="4423853"/>
            <a:ext cx="3531876" cy="627903"/>
            <a:chOff x="8239377" y="3804943"/>
            <a:chExt cx="3531876" cy="627903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8C8DDC-E613-8C71-965B-EB5122DD334A}"/>
                </a:ext>
              </a:extLst>
            </p:cNvPr>
            <p:cNvCxnSpPr>
              <a:cxnSpLocks/>
            </p:cNvCxnSpPr>
            <p:nvPr/>
          </p:nvCxnSpPr>
          <p:spPr>
            <a:xfrm>
              <a:off x="8437103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156951-5248-94FC-2734-9BDB13C7CF45}"/>
                </a:ext>
              </a:extLst>
            </p:cNvPr>
            <p:cNvSpPr txBox="1"/>
            <p:nvPr/>
          </p:nvSpPr>
          <p:spPr>
            <a:xfrm>
              <a:off x="9564619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6D2218-FA64-373E-EC39-E80A8445BF2B}"/>
                </a:ext>
              </a:extLst>
            </p:cNvPr>
            <p:cNvSpPr/>
            <p:nvPr/>
          </p:nvSpPr>
          <p:spPr>
            <a:xfrm>
              <a:off x="9982274" y="4043136"/>
              <a:ext cx="1108617" cy="369332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1324578-D722-8137-F815-FF5E47B423E1}"/>
                </a:ext>
              </a:extLst>
            </p:cNvPr>
            <p:cNvCxnSpPr>
              <a:cxnSpLocks/>
            </p:cNvCxnSpPr>
            <p:nvPr/>
          </p:nvCxnSpPr>
          <p:spPr>
            <a:xfrm>
              <a:off x="9984767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832122-4AB4-547F-6C85-0134356539E5}"/>
                </a:ext>
              </a:extLst>
            </p:cNvPr>
            <p:cNvSpPr txBox="1"/>
            <p:nvPr/>
          </p:nvSpPr>
          <p:spPr>
            <a:xfrm>
              <a:off x="8239377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CEC46A-63D6-A4CE-9D28-1D555B0C5408}"/>
                </a:ext>
              </a:extLst>
            </p:cNvPr>
            <p:cNvCxnSpPr>
              <a:cxnSpLocks/>
            </p:cNvCxnSpPr>
            <p:nvPr/>
          </p:nvCxnSpPr>
          <p:spPr>
            <a:xfrm>
              <a:off x="8659525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A1150C-B5D6-F9C2-38F4-7CBCDAD44486}"/>
                </a:ext>
              </a:extLst>
            </p:cNvPr>
            <p:cNvSpPr txBox="1"/>
            <p:nvPr/>
          </p:nvSpPr>
          <p:spPr>
            <a:xfrm>
              <a:off x="10379782" y="3804943"/>
              <a:ext cx="1391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 + 3 days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9FEA20B-EA56-DA37-6F3C-B7A3FACF56E4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583" y="4053258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4772ADD-AC49-DF74-972A-45B179DE049F}"/>
              </a:ext>
            </a:extLst>
          </p:cNvPr>
          <p:cNvSpPr txBox="1"/>
          <p:nvPr/>
        </p:nvSpPr>
        <p:spPr>
          <a:xfrm>
            <a:off x="346394" y="1166494"/>
            <a:ext cx="20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Up to reversal (</a:t>
            </a:r>
            <a:r>
              <a:rPr lang="en-GB" b="1" dirty="0" err="1"/>
              <a:t>toR</a:t>
            </a:r>
            <a:r>
              <a:rPr lang="en-GB" b="1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0135105-F717-1C68-B07B-2627E0CAF3B1}"/>
              </a:ext>
            </a:extLst>
          </p:cNvPr>
          <p:cNvSpPr txBox="1"/>
          <p:nvPr/>
        </p:nvSpPr>
        <p:spPr>
          <a:xfrm>
            <a:off x="346393" y="2601205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On day of reversal (</a:t>
            </a:r>
            <a:r>
              <a:rPr lang="en-GB" b="1" dirty="0" err="1"/>
              <a:t>onR</a:t>
            </a:r>
            <a:r>
              <a:rPr lang="en-GB" b="1" dirty="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8E7BCFA-A2D7-60C6-D35E-1E82B21587D3}"/>
              </a:ext>
            </a:extLst>
          </p:cNvPr>
          <p:cNvSpPr txBox="1"/>
          <p:nvPr/>
        </p:nvSpPr>
        <p:spPr>
          <a:xfrm>
            <a:off x="311249" y="4051682"/>
            <a:ext cx="280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 days post reversal (</a:t>
            </a:r>
            <a:r>
              <a:rPr lang="en-GB" b="1" dirty="0" err="1"/>
              <a:t>postR</a:t>
            </a:r>
            <a:r>
              <a:rPr lang="en-GB" b="1" dirty="0"/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9B28C4-EF40-27C1-8206-4DDA577D0DE0}"/>
              </a:ext>
            </a:extLst>
          </p:cNvPr>
          <p:cNvSpPr txBox="1"/>
          <p:nvPr/>
        </p:nvSpPr>
        <p:spPr>
          <a:xfrm>
            <a:off x="7473844" y="4236348"/>
            <a:ext cx="4372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Proportion of persistent zeros:</a:t>
            </a:r>
          </a:p>
          <a:p>
            <a:r>
              <a:rPr lang="en-GB" dirty="0"/>
              <a:t>- </a:t>
            </a:r>
            <a:r>
              <a:rPr lang="en-GB" b="1" dirty="0"/>
              <a:t>Higher</a:t>
            </a:r>
            <a:r>
              <a:rPr lang="en-GB" dirty="0"/>
              <a:t>:</a:t>
            </a:r>
            <a:r>
              <a:rPr lang="en-GB" dirty="0">
                <a:sym typeface="Wingdings" pitchFamily="2" charset="2"/>
              </a:rPr>
              <a:t> it may take longer to try something new, but once you do, you get it immediately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- </a:t>
            </a:r>
            <a:r>
              <a:rPr lang="en-GB" b="1" dirty="0">
                <a:sym typeface="Wingdings" pitchFamily="2" charset="2"/>
              </a:rPr>
              <a:t>Lower</a:t>
            </a:r>
            <a:r>
              <a:rPr lang="en-GB" dirty="0">
                <a:sym typeface="Wingdings" pitchFamily="2" charset="2"/>
              </a:rPr>
              <a:t>: more gradual learning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830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8B91A44-6934-DCFE-7DEB-B988E9D96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35" y="-296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b="1" dirty="0"/>
              <a:t>Outline</a:t>
            </a:r>
          </a:p>
        </p:txBody>
      </p:sp>
      <p:sp>
        <p:nvSpPr>
          <p:cNvPr id="8" name="Freeform: Shape 8">
            <a:extLst>
              <a:ext uri="{FF2B5EF4-FFF2-40B4-BE49-F238E27FC236}">
                <a16:creationId xmlns:a16="http://schemas.microsoft.com/office/drawing/2014/main" id="{ADFC59AB-2FEE-3875-EDBD-A4C2386F922A}"/>
              </a:ext>
            </a:extLst>
          </p:cNvPr>
          <p:cNvSpPr/>
          <p:nvPr/>
        </p:nvSpPr>
        <p:spPr>
          <a:xfrm>
            <a:off x="6759117" y="3473168"/>
            <a:ext cx="45719" cy="45719"/>
          </a:xfrm>
          <a:custGeom>
            <a:avLst/>
            <a:gdLst>
              <a:gd name="connsiteX0" fmla="*/ 0 w 31294"/>
              <a:gd name="connsiteY0" fmla="*/ 0 h 30703"/>
              <a:gd name="connsiteX1" fmla="*/ 592 w 31294"/>
              <a:gd name="connsiteY1" fmla="*/ 0 h 30703"/>
              <a:gd name="connsiteX2" fmla="*/ 31294 w 31294"/>
              <a:gd name="connsiteY2" fmla="*/ 30703 h 30703"/>
              <a:gd name="connsiteX3" fmla="*/ 30702 w 31294"/>
              <a:gd name="connsiteY3" fmla="*/ 30703 h 30703"/>
              <a:gd name="connsiteX4" fmla="*/ 0 w 31294"/>
              <a:gd name="connsiteY4" fmla="*/ 0 h 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94" h="30703">
                <a:moveTo>
                  <a:pt x="0" y="0"/>
                </a:moveTo>
                <a:lnTo>
                  <a:pt x="592" y="0"/>
                </a:lnTo>
                <a:lnTo>
                  <a:pt x="31294" y="30703"/>
                </a:lnTo>
                <a:lnTo>
                  <a:pt x="30702" y="3070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45638F-7C1F-56A6-3F64-2BA17AECD9A0}"/>
              </a:ext>
            </a:extLst>
          </p:cNvPr>
          <p:cNvGrpSpPr/>
          <p:nvPr/>
        </p:nvGrpSpPr>
        <p:grpSpPr>
          <a:xfrm>
            <a:off x="940974" y="1586235"/>
            <a:ext cx="2668424" cy="2530083"/>
            <a:chOff x="940974" y="1586235"/>
            <a:chExt cx="2668424" cy="2530083"/>
          </a:xfrm>
        </p:grpSpPr>
        <p:sp>
          <p:nvSpPr>
            <p:cNvPr id="3" name="Freeform: Shape 3">
              <a:extLst>
                <a:ext uri="{FF2B5EF4-FFF2-40B4-BE49-F238E27FC236}">
                  <a16:creationId xmlns:a16="http://schemas.microsoft.com/office/drawing/2014/main" id="{B6B1D2BE-EA62-874A-D144-7623AC6F0935}"/>
                </a:ext>
              </a:extLst>
            </p:cNvPr>
            <p:cNvSpPr/>
            <p:nvPr/>
          </p:nvSpPr>
          <p:spPr>
            <a:xfrm>
              <a:off x="940974" y="1586235"/>
              <a:ext cx="2668424" cy="2530083"/>
            </a:xfrm>
            <a:custGeom>
              <a:avLst/>
              <a:gdLst>
                <a:gd name="connsiteX0" fmla="*/ 1366260 w 2732520"/>
                <a:gd name="connsiteY0" fmla="*/ 0 h 2732521"/>
                <a:gd name="connsiteX1" fmla="*/ 2732520 w 2732520"/>
                <a:gd name="connsiteY1" fmla="*/ 1366260 h 2732521"/>
                <a:gd name="connsiteX2" fmla="*/ 2223880 w 2732520"/>
                <a:gd name="connsiteY2" fmla="*/ 1874900 h 2732521"/>
                <a:gd name="connsiteX3" fmla="*/ 2223880 w 2732520"/>
                <a:gd name="connsiteY3" fmla="*/ 2223879 h 2732521"/>
                <a:gd name="connsiteX4" fmla="*/ 1874900 w 2732520"/>
                <a:gd name="connsiteY4" fmla="*/ 2223880 h 2732521"/>
                <a:gd name="connsiteX5" fmla="*/ 1825380 w 2732520"/>
                <a:gd name="connsiteY5" fmla="*/ 2223879 h 2732521"/>
                <a:gd name="connsiteX6" fmla="*/ 1823308 w 2732520"/>
                <a:gd name="connsiteY6" fmla="*/ 2223880 h 2732521"/>
                <a:gd name="connsiteX7" fmla="*/ 1854012 w 2732520"/>
                <a:gd name="connsiteY7" fmla="*/ 2193178 h 2732521"/>
                <a:gd name="connsiteX8" fmla="*/ 1856081 w 2732520"/>
                <a:gd name="connsiteY8" fmla="*/ 2193178 h 2732521"/>
                <a:gd name="connsiteX9" fmla="*/ 1856083 w 2732520"/>
                <a:gd name="connsiteY9" fmla="*/ 2193178 h 2732521"/>
                <a:gd name="connsiteX10" fmla="*/ 1905603 w 2732520"/>
                <a:gd name="connsiteY10" fmla="*/ 2193178 h 2732521"/>
                <a:gd name="connsiteX11" fmla="*/ 1905604 w 2732520"/>
                <a:gd name="connsiteY11" fmla="*/ 2193178 h 2732521"/>
                <a:gd name="connsiteX12" fmla="*/ 2193177 w 2732520"/>
                <a:gd name="connsiteY12" fmla="*/ 2193178 h 2732521"/>
                <a:gd name="connsiteX13" fmla="*/ 2193178 w 2732520"/>
                <a:gd name="connsiteY13" fmla="*/ 1905603 h 2732521"/>
                <a:gd name="connsiteX14" fmla="*/ 2193178 w 2732520"/>
                <a:gd name="connsiteY14" fmla="*/ 1905602 h 2732521"/>
                <a:gd name="connsiteX15" fmla="*/ 2193178 w 2732520"/>
                <a:gd name="connsiteY15" fmla="*/ 1856082 h 2732521"/>
                <a:gd name="connsiteX16" fmla="*/ 2193178 w 2732520"/>
                <a:gd name="connsiteY16" fmla="*/ 1856081 h 2732521"/>
                <a:gd name="connsiteX17" fmla="*/ 2193178 w 2732520"/>
                <a:gd name="connsiteY17" fmla="*/ 1854011 h 2732521"/>
                <a:gd name="connsiteX18" fmla="*/ 2223880 w 2732520"/>
                <a:gd name="connsiteY18" fmla="*/ 1823309 h 2732521"/>
                <a:gd name="connsiteX19" fmla="*/ 2223881 w 2732520"/>
                <a:gd name="connsiteY19" fmla="*/ 1825378 h 2732521"/>
                <a:gd name="connsiteX20" fmla="*/ 2682999 w 2732520"/>
                <a:gd name="connsiteY20" fmla="*/ 1366260 h 2732521"/>
                <a:gd name="connsiteX21" fmla="*/ 1366261 w 2732520"/>
                <a:gd name="connsiteY21" fmla="*/ 49522 h 2732521"/>
                <a:gd name="connsiteX22" fmla="*/ 49522 w 2732520"/>
                <a:gd name="connsiteY22" fmla="*/ 1366260 h 2732521"/>
                <a:gd name="connsiteX23" fmla="*/ 1366260 w 2732520"/>
                <a:gd name="connsiteY23" fmla="*/ 2682999 h 2732521"/>
                <a:gd name="connsiteX24" fmla="*/ 1825380 w 2732520"/>
                <a:gd name="connsiteY24" fmla="*/ 2223880 h 2732521"/>
                <a:gd name="connsiteX25" fmla="*/ 1874900 w 2732520"/>
                <a:gd name="connsiteY25" fmla="*/ 2223880 h 2732521"/>
                <a:gd name="connsiteX26" fmla="*/ 1366260 w 2732520"/>
                <a:gd name="connsiteY26" fmla="*/ 2732521 h 2732521"/>
                <a:gd name="connsiteX27" fmla="*/ 0 w 2732520"/>
                <a:gd name="connsiteY27" fmla="*/ 1366261 h 2732521"/>
                <a:gd name="connsiteX28" fmla="*/ 1366260 w 2732520"/>
                <a:gd name="connsiteY28" fmla="*/ 0 h 2732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32520" h="2732521">
                  <a:moveTo>
                    <a:pt x="1366260" y="0"/>
                  </a:moveTo>
                  <a:lnTo>
                    <a:pt x="2732520" y="1366260"/>
                  </a:lnTo>
                  <a:lnTo>
                    <a:pt x="2223880" y="1874900"/>
                  </a:lnTo>
                  <a:lnTo>
                    <a:pt x="2223880" y="2223879"/>
                  </a:lnTo>
                  <a:lnTo>
                    <a:pt x="1874900" y="2223880"/>
                  </a:lnTo>
                  <a:lnTo>
                    <a:pt x="1825380" y="2223879"/>
                  </a:lnTo>
                  <a:lnTo>
                    <a:pt x="1823308" y="2223880"/>
                  </a:lnTo>
                  <a:lnTo>
                    <a:pt x="1854012" y="2193178"/>
                  </a:lnTo>
                  <a:lnTo>
                    <a:pt x="1856081" y="2193178"/>
                  </a:lnTo>
                  <a:lnTo>
                    <a:pt x="1856083" y="2193178"/>
                  </a:lnTo>
                  <a:lnTo>
                    <a:pt x="1905603" y="2193178"/>
                  </a:lnTo>
                  <a:lnTo>
                    <a:pt x="1905604" y="2193178"/>
                  </a:lnTo>
                  <a:lnTo>
                    <a:pt x="2193177" y="2193178"/>
                  </a:lnTo>
                  <a:lnTo>
                    <a:pt x="2193178" y="1905603"/>
                  </a:lnTo>
                  <a:lnTo>
                    <a:pt x="2193178" y="1905602"/>
                  </a:lnTo>
                  <a:lnTo>
                    <a:pt x="2193178" y="1856082"/>
                  </a:lnTo>
                  <a:lnTo>
                    <a:pt x="2193178" y="1856081"/>
                  </a:lnTo>
                  <a:lnTo>
                    <a:pt x="2193178" y="1854011"/>
                  </a:lnTo>
                  <a:lnTo>
                    <a:pt x="2223880" y="1823309"/>
                  </a:lnTo>
                  <a:lnTo>
                    <a:pt x="2223881" y="1825378"/>
                  </a:lnTo>
                  <a:lnTo>
                    <a:pt x="2682999" y="1366260"/>
                  </a:lnTo>
                  <a:lnTo>
                    <a:pt x="1366261" y="49522"/>
                  </a:lnTo>
                  <a:lnTo>
                    <a:pt x="49522" y="1366260"/>
                  </a:lnTo>
                  <a:lnTo>
                    <a:pt x="1366260" y="2682999"/>
                  </a:lnTo>
                  <a:lnTo>
                    <a:pt x="1825380" y="2223880"/>
                  </a:lnTo>
                  <a:lnTo>
                    <a:pt x="1874900" y="2223880"/>
                  </a:lnTo>
                  <a:lnTo>
                    <a:pt x="1366260" y="2732521"/>
                  </a:lnTo>
                  <a:lnTo>
                    <a:pt x="0" y="1366261"/>
                  </a:lnTo>
                  <a:lnTo>
                    <a:pt x="1366260" y="0"/>
                  </a:lnTo>
                  <a:close/>
                </a:path>
              </a:pathLst>
            </a:cu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>
                <a:solidFill>
                  <a:srgbClr val="7030A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2AE943-9B16-834E-906E-E9B66BE12337}"/>
                </a:ext>
              </a:extLst>
            </p:cNvPr>
            <p:cNvSpPr txBox="1"/>
            <p:nvPr/>
          </p:nvSpPr>
          <p:spPr>
            <a:xfrm>
              <a:off x="1556072" y="2651221"/>
              <a:ext cx="1522675" cy="4001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2000" b="1" noProof="1">
                  <a:solidFill>
                    <a:srgbClr val="7030A0"/>
                  </a:solidFill>
                </a:rPr>
                <a:t>Background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56221D-AC54-9140-2344-207CBF9FC87C}"/>
              </a:ext>
            </a:extLst>
          </p:cNvPr>
          <p:cNvGrpSpPr/>
          <p:nvPr/>
        </p:nvGrpSpPr>
        <p:grpSpPr>
          <a:xfrm>
            <a:off x="3928815" y="1586234"/>
            <a:ext cx="2668422" cy="2530083"/>
            <a:chOff x="3928815" y="1586234"/>
            <a:chExt cx="2668422" cy="2530083"/>
          </a:xfrm>
        </p:grpSpPr>
        <p:sp>
          <p:nvSpPr>
            <p:cNvPr id="2" name="Freeform: Shape 2">
              <a:extLst>
                <a:ext uri="{FF2B5EF4-FFF2-40B4-BE49-F238E27FC236}">
                  <a16:creationId xmlns:a16="http://schemas.microsoft.com/office/drawing/2014/main" id="{8BD2C7C4-FB43-E033-80A4-A18997D1DE15}"/>
                </a:ext>
              </a:extLst>
            </p:cNvPr>
            <p:cNvSpPr/>
            <p:nvPr/>
          </p:nvSpPr>
          <p:spPr>
            <a:xfrm>
              <a:off x="3928815" y="1586234"/>
              <a:ext cx="2668422" cy="2530083"/>
            </a:xfrm>
            <a:custGeom>
              <a:avLst/>
              <a:gdLst>
                <a:gd name="connsiteX0" fmla="*/ 1366261 w 2732519"/>
                <a:gd name="connsiteY0" fmla="*/ 0 h 2732521"/>
                <a:gd name="connsiteX1" fmla="*/ 2732519 w 2732519"/>
                <a:gd name="connsiteY1" fmla="*/ 1366260 h 2732521"/>
                <a:gd name="connsiteX2" fmla="*/ 2225174 w 2732519"/>
                <a:gd name="connsiteY2" fmla="*/ 1873606 h 2732521"/>
                <a:gd name="connsiteX3" fmla="*/ 2225174 w 2732519"/>
                <a:gd name="connsiteY3" fmla="*/ 1876186 h 2732521"/>
                <a:gd name="connsiteX4" fmla="*/ 2225175 w 2732519"/>
                <a:gd name="connsiteY4" fmla="*/ 2225175 h 2732521"/>
                <a:gd name="connsiteX5" fmla="*/ 1876187 w 2732519"/>
                <a:gd name="connsiteY5" fmla="*/ 2225175 h 2732521"/>
                <a:gd name="connsiteX6" fmla="*/ 1876185 w 2732519"/>
                <a:gd name="connsiteY6" fmla="*/ 2225176 h 2732521"/>
                <a:gd name="connsiteX7" fmla="*/ 1873605 w 2732519"/>
                <a:gd name="connsiteY7" fmla="*/ 2225176 h 2732521"/>
                <a:gd name="connsiteX8" fmla="*/ 1366260 w 2732519"/>
                <a:gd name="connsiteY8" fmla="*/ 2732521 h 2732521"/>
                <a:gd name="connsiteX9" fmla="*/ 994524 w 2732519"/>
                <a:gd name="connsiteY9" fmla="*/ 2360785 h 2732521"/>
                <a:gd name="connsiteX10" fmla="*/ 994524 w 2732519"/>
                <a:gd name="connsiteY10" fmla="*/ 2311263 h 2732521"/>
                <a:gd name="connsiteX11" fmla="*/ 1366260 w 2732519"/>
                <a:gd name="connsiteY11" fmla="*/ 2682998 h 2732521"/>
                <a:gd name="connsiteX12" fmla="*/ 1825374 w 2732519"/>
                <a:gd name="connsiteY12" fmla="*/ 2223885 h 2732521"/>
                <a:gd name="connsiteX13" fmla="*/ 1825893 w 2732519"/>
                <a:gd name="connsiteY13" fmla="*/ 2223885 h 2732521"/>
                <a:gd name="connsiteX14" fmla="*/ 1855305 w 2732519"/>
                <a:gd name="connsiteY14" fmla="*/ 2194473 h 2732521"/>
                <a:gd name="connsiteX15" fmla="*/ 1857365 w 2732519"/>
                <a:gd name="connsiteY15" fmla="*/ 2194473 h 2732521"/>
                <a:gd name="connsiteX16" fmla="*/ 1906885 w 2732519"/>
                <a:gd name="connsiteY16" fmla="*/ 2194474 h 2732521"/>
                <a:gd name="connsiteX17" fmla="*/ 1906888 w 2732519"/>
                <a:gd name="connsiteY17" fmla="*/ 2194472 h 2732521"/>
                <a:gd name="connsiteX18" fmla="*/ 2194472 w 2732519"/>
                <a:gd name="connsiteY18" fmla="*/ 2194473 h 2732521"/>
                <a:gd name="connsiteX19" fmla="*/ 2194471 w 2732519"/>
                <a:gd name="connsiteY19" fmla="*/ 1906888 h 2732521"/>
                <a:gd name="connsiteX20" fmla="*/ 2194471 w 2732519"/>
                <a:gd name="connsiteY20" fmla="*/ 1857367 h 2732521"/>
                <a:gd name="connsiteX21" fmla="*/ 2194471 w 2732519"/>
                <a:gd name="connsiteY21" fmla="*/ 1855307 h 2732521"/>
                <a:gd name="connsiteX22" fmla="*/ 2223884 w 2732519"/>
                <a:gd name="connsiteY22" fmla="*/ 1825894 h 2732521"/>
                <a:gd name="connsiteX23" fmla="*/ 2223884 w 2732519"/>
                <a:gd name="connsiteY23" fmla="*/ 1825374 h 2732521"/>
                <a:gd name="connsiteX24" fmla="*/ 2682998 w 2732519"/>
                <a:gd name="connsiteY24" fmla="*/ 1366260 h 2732521"/>
                <a:gd name="connsiteX25" fmla="*/ 1366260 w 2732519"/>
                <a:gd name="connsiteY25" fmla="*/ 49522 h 2732521"/>
                <a:gd name="connsiteX26" fmla="*/ 49521 w 2732519"/>
                <a:gd name="connsiteY26" fmla="*/ 1366260 h 2732521"/>
                <a:gd name="connsiteX27" fmla="*/ 421257 w 2732519"/>
                <a:gd name="connsiteY27" fmla="*/ 1737996 h 2732521"/>
                <a:gd name="connsiteX28" fmla="*/ 371735 w 2732519"/>
                <a:gd name="connsiteY28" fmla="*/ 1737995 h 2732521"/>
                <a:gd name="connsiteX29" fmla="*/ 0 w 2732519"/>
                <a:gd name="connsiteY29" fmla="*/ 1366261 h 2732521"/>
                <a:gd name="connsiteX30" fmla="*/ 1366261 w 2732519"/>
                <a:gd name="connsiteY30" fmla="*/ 0 h 2732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32519" h="2732521">
                  <a:moveTo>
                    <a:pt x="1366261" y="0"/>
                  </a:moveTo>
                  <a:lnTo>
                    <a:pt x="2732519" y="1366260"/>
                  </a:lnTo>
                  <a:lnTo>
                    <a:pt x="2225174" y="1873606"/>
                  </a:lnTo>
                  <a:lnTo>
                    <a:pt x="2225174" y="1876186"/>
                  </a:lnTo>
                  <a:lnTo>
                    <a:pt x="2225175" y="2225175"/>
                  </a:lnTo>
                  <a:lnTo>
                    <a:pt x="1876187" y="2225175"/>
                  </a:lnTo>
                  <a:lnTo>
                    <a:pt x="1876185" y="2225176"/>
                  </a:lnTo>
                  <a:lnTo>
                    <a:pt x="1873605" y="2225176"/>
                  </a:lnTo>
                  <a:lnTo>
                    <a:pt x="1366260" y="2732521"/>
                  </a:lnTo>
                  <a:lnTo>
                    <a:pt x="994524" y="2360785"/>
                  </a:lnTo>
                  <a:lnTo>
                    <a:pt x="994524" y="2311263"/>
                  </a:lnTo>
                  <a:lnTo>
                    <a:pt x="1366260" y="2682998"/>
                  </a:lnTo>
                  <a:lnTo>
                    <a:pt x="1825374" y="2223885"/>
                  </a:lnTo>
                  <a:lnTo>
                    <a:pt x="1825893" y="2223885"/>
                  </a:lnTo>
                  <a:lnTo>
                    <a:pt x="1855305" y="2194473"/>
                  </a:lnTo>
                  <a:lnTo>
                    <a:pt x="1857365" y="2194473"/>
                  </a:lnTo>
                  <a:lnTo>
                    <a:pt x="1906885" y="2194474"/>
                  </a:lnTo>
                  <a:lnTo>
                    <a:pt x="1906888" y="2194472"/>
                  </a:lnTo>
                  <a:lnTo>
                    <a:pt x="2194472" y="2194473"/>
                  </a:lnTo>
                  <a:lnTo>
                    <a:pt x="2194471" y="1906888"/>
                  </a:lnTo>
                  <a:lnTo>
                    <a:pt x="2194471" y="1857367"/>
                  </a:lnTo>
                  <a:lnTo>
                    <a:pt x="2194471" y="1855307"/>
                  </a:lnTo>
                  <a:lnTo>
                    <a:pt x="2223884" y="1825894"/>
                  </a:lnTo>
                  <a:lnTo>
                    <a:pt x="2223884" y="1825374"/>
                  </a:lnTo>
                  <a:lnTo>
                    <a:pt x="2682998" y="1366260"/>
                  </a:lnTo>
                  <a:lnTo>
                    <a:pt x="1366260" y="49522"/>
                  </a:lnTo>
                  <a:lnTo>
                    <a:pt x="49521" y="1366260"/>
                  </a:lnTo>
                  <a:lnTo>
                    <a:pt x="421257" y="1737996"/>
                  </a:lnTo>
                  <a:lnTo>
                    <a:pt x="371735" y="1737995"/>
                  </a:lnTo>
                  <a:lnTo>
                    <a:pt x="0" y="1366261"/>
                  </a:lnTo>
                  <a:lnTo>
                    <a:pt x="1366261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6" name="Graphic 15" descr="Magnifying glass with solid fill">
              <a:extLst>
                <a:ext uri="{FF2B5EF4-FFF2-40B4-BE49-F238E27FC236}">
                  <a16:creationId xmlns:a16="http://schemas.microsoft.com/office/drawing/2014/main" id="{6FA2A68B-89D0-76C3-79B4-B5BD22A69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16591" y="1999607"/>
              <a:ext cx="836744" cy="89841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F36F17-DE43-C663-7B02-EA8DA095AB01}"/>
                </a:ext>
              </a:extLst>
            </p:cNvPr>
            <p:cNvSpPr txBox="1"/>
            <p:nvPr/>
          </p:nvSpPr>
          <p:spPr>
            <a:xfrm>
              <a:off x="4573626" y="3043168"/>
              <a:ext cx="1522675" cy="4001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200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EB7434-4B02-8A68-7811-E221EF7FEBF2}"/>
              </a:ext>
            </a:extLst>
          </p:cNvPr>
          <p:cNvGrpSpPr/>
          <p:nvPr/>
        </p:nvGrpSpPr>
        <p:grpSpPr>
          <a:xfrm>
            <a:off x="6890256" y="1567225"/>
            <a:ext cx="2668424" cy="2530082"/>
            <a:chOff x="6890256" y="1567225"/>
            <a:chExt cx="2668424" cy="2530082"/>
          </a:xfrm>
        </p:grpSpPr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9FD2FC4A-9836-7D97-8F8D-853E0FDA54D9}"/>
                </a:ext>
              </a:extLst>
            </p:cNvPr>
            <p:cNvSpPr/>
            <p:nvPr/>
          </p:nvSpPr>
          <p:spPr>
            <a:xfrm>
              <a:off x="6890256" y="1567225"/>
              <a:ext cx="2668424" cy="2530082"/>
            </a:xfrm>
            <a:custGeom>
              <a:avLst/>
              <a:gdLst>
                <a:gd name="connsiteX0" fmla="*/ 2223886 w 2732520"/>
                <a:gd name="connsiteY0" fmla="*/ 1874896 h 2732520"/>
                <a:gd name="connsiteX1" fmla="*/ 2223886 w 2732520"/>
                <a:gd name="connsiteY1" fmla="*/ 2223884 h 2732520"/>
                <a:gd name="connsiteX2" fmla="*/ 1874898 w 2732520"/>
                <a:gd name="connsiteY2" fmla="*/ 2223885 h 2732520"/>
                <a:gd name="connsiteX3" fmla="*/ 1874896 w 2732520"/>
                <a:gd name="connsiteY3" fmla="*/ 2223885 h 2732520"/>
                <a:gd name="connsiteX4" fmla="*/ 1366260 w 2732520"/>
                <a:gd name="connsiteY4" fmla="*/ 2732520 h 2732520"/>
                <a:gd name="connsiteX5" fmla="*/ 994525 w 2732520"/>
                <a:gd name="connsiteY5" fmla="*/ 2360785 h 2732520"/>
                <a:gd name="connsiteX6" fmla="*/ 994526 w 2732520"/>
                <a:gd name="connsiteY6" fmla="*/ 2311263 h 2732520"/>
                <a:gd name="connsiteX7" fmla="*/ 1366261 w 2732520"/>
                <a:gd name="connsiteY7" fmla="*/ 2682999 h 2732520"/>
                <a:gd name="connsiteX8" fmla="*/ 1825375 w 2732520"/>
                <a:gd name="connsiteY8" fmla="*/ 2223886 h 2732520"/>
                <a:gd name="connsiteX9" fmla="*/ 1864710 w 2732520"/>
                <a:gd name="connsiteY9" fmla="*/ 2223885 h 2732520"/>
                <a:gd name="connsiteX10" fmla="*/ 1825374 w 2732520"/>
                <a:gd name="connsiteY10" fmla="*/ 2223885 h 2732520"/>
                <a:gd name="connsiteX11" fmla="*/ 1825375 w 2732520"/>
                <a:gd name="connsiteY11" fmla="*/ 2223886 h 2732520"/>
                <a:gd name="connsiteX12" fmla="*/ 1823315 w 2732520"/>
                <a:gd name="connsiteY12" fmla="*/ 2223884 h 2732520"/>
                <a:gd name="connsiteX13" fmla="*/ 1854017 w 2732520"/>
                <a:gd name="connsiteY13" fmla="*/ 2193183 h 2732520"/>
                <a:gd name="connsiteX14" fmla="*/ 1856077 w 2732520"/>
                <a:gd name="connsiteY14" fmla="*/ 2193182 h 2732520"/>
                <a:gd name="connsiteX15" fmla="*/ 1856076 w 2732520"/>
                <a:gd name="connsiteY15" fmla="*/ 2193183 h 2732520"/>
                <a:gd name="connsiteX16" fmla="*/ 1905598 w 2732520"/>
                <a:gd name="connsiteY16" fmla="*/ 2193182 h 2732520"/>
                <a:gd name="connsiteX17" fmla="*/ 1905600 w 2732520"/>
                <a:gd name="connsiteY17" fmla="*/ 2193182 h 2732520"/>
                <a:gd name="connsiteX18" fmla="*/ 2193183 w 2732520"/>
                <a:gd name="connsiteY18" fmla="*/ 2193183 h 2732520"/>
                <a:gd name="connsiteX19" fmla="*/ 2193184 w 2732520"/>
                <a:gd name="connsiteY19" fmla="*/ 1905599 h 2732520"/>
                <a:gd name="connsiteX20" fmla="*/ 1366260 w 2732520"/>
                <a:gd name="connsiteY20" fmla="*/ 0 h 2732520"/>
                <a:gd name="connsiteX21" fmla="*/ 2732520 w 2732520"/>
                <a:gd name="connsiteY21" fmla="*/ 1366259 h 2732520"/>
                <a:gd name="connsiteX22" fmla="*/ 2223885 w 2732520"/>
                <a:gd name="connsiteY22" fmla="*/ 1874896 h 2732520"/>
                <a:gd name="connsiteX23" fmla="*/ 2223884 w 2732520"/>
                <a:gd name="connsiteY23" fmla="*/ 1839195 h 2732520"/>
                <a:gd name="connsiteX24" fmla="*/ 2223885 w 2732520"/>
                <a:gd name="connsiteY24" fmla="*/ 1825373 h 2732520"/>
                <a:gd name="connsiteX25" fmla="*/ 2682999 w 2732520"/>
                <a:gd name="connsiteY25" fmla="*/ 1366259 h 2732520"/>
                <a:gd name="connsiteX26" fmla="*/ 1366260 w 2732520"/>
                <a:gd name="connsiteY26" fmla="*/ 49521 h 2732520"/>
                <a:gd name="connsiteX27" fmla="*/ 49521 w 2732520"/>
                <a:gd name="connsiteY27" fmla="*/ 1366259 h 2732520"/>
                <a:gd name="connsiteX28" fmla="*/ 421258 w 2732520"/>
                <a:gd name="connsiteY28" fmla="*/ 1737996 h 2732520"/>
                <a:gd name="connsiteX29" fmla="*/ 371735 w 2732520"/>
                <a:gd name="connsiteY29" fmla="*/ 1737996 h 2732520"/>
                <a:gd name="connsiteX30" fmla="*/ 0 w 2732520"/>
                <a:gd name="connsiteY30" fmla="*/ 1366259 h 273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32520" h="2732520">
                  <a:moveTo>
                    <a:pt x="2223886" y="1874896"/>
                  </a:moveTo>
                  <a:lnTo>
                    <a:pt x="2223886" y="2223884"/>
                  </a:lnTo>
                  <a:lnTo>
                    <a:pt x="1874898" y="2223885"/>
                  </a:lnTo>
                  <a:lnTo>
                    <a:pt x="1874896" y="2223885"/>
                  </a:lnTo>
                  <a:lnTo>
                    <a:pt x="1366260" y="2732520"/>
                  </a:lnTo>
                  <a:lnTo>
                    <a:pt x="994525" y="2360785"/>
                  </a:lnTo>
                  <a:lnTo>
                    <a:pt x="994526" y="2311263"/>
                  </a:lnTo>
                  <a:lnTo>
                    <a:pt x="1366261" y="2682999"/>
                  </a:lnTo>
                  <a:lnTo>
                    <a:pt x="1825375" y="2223886"/>
                  </a:lnTo>
                  <a:lnTo>
                    <a:pt x="1864710" y="2223885"/>
                  </a:lnTo>
                  <a:lnTo>
                    <a:pt x="1825374" y="2223885"/>
                  </a:lnTo>
                  <a:lnTo>
                    <a:pt x="1825375" y="2223886"/>
                  </a:lnTo>
                  <a:lnTo>
                    <a:pt x="1823315" y="2223884"/>
                  </a:lnTo>
                  <a:lnTo>
                    <a:pt x="1854017" y="2193183"/>
                  </a:lnTo>
                  <a:lnTo>
                    <a:pt x="1856077" y="2193182"/>
                  </a:lnTo>
                  <a:lnTo>
                    <a:pt x="1856076" y="2193183"/>
                  </a:lnTo>
                  <a:lnTo>
                    <a:pt x="1905598" y="2193182"/>
                  </a:lnTo>
                  <a:lnTo>
                    <a:pt x="1905600" y="2193182"/>
                  </a:lnTo>
                  <a:lnTo>
                    <a:pt x="2193183" y="2193183"/>
                  </a:lnTo>
                  <a:lnTo>
                    <a:pt x="2193184" y="1905599"/>
                  </a:lnTo>
                  <a:close/>
                  <a:moveTo>
                    <a:pt x="1366260" y="0"/>
                  </a:moveTo>
                  <a:lnTo>
                    <a:pt x="2732520" y="1366259"/>
                  </a:lnTo>
                  <a:lnTo>
                    <a:pt x="2223885" y="1874896"/>
                  </a:lnTo>
                  <a:lnTo>
                    <a:pt x="2223884" y="1839195"/>
                  </a:lnTo>
                  <a:lnTo>
                    <a:pt x="2223885" y="1825373"/>
                  </a:lnTo>
                  <a:lnTo>
                    <a:pt x="2682999" y="1366259"/>
                  </a:lnTo>
                  <a:lnTo>
                    <a:pt x="1366260" y="49521"/>
                  </a:lnTo>
                  <a:lnTo>
                    <a:pt x="49521" y="1366259"/>
                  </a:lnTo>
                  <a:lnTo>
                    <a:pt x="421258" y="1737996"/>
                  </a:lnTo>
                  <a:lnTo>
                    <a:pt x="371735" y="1737996"/>
                  </a:lnTo>
                  <a:lnTo>
                    <a:pt x="0" y="1366259"/>
                  </a:lnTo>
                  <a:close/>
                </a:path>
              </a:pathLst>
            </a:custGeom>
            <a:solidFill>
              <a:schemeClr val="accent5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pic>
          <p:nvPicPr>
            <p:cNvPr id="12" name="Graphic 11" descr="Bullseye with solid fill">
              <a:extLst>
                <a:ext uri="{FF2B5EF4-FFF2-40B4-BE49-F238E27FC236}">
                  <a16:creationId xmlns:a16="http://schemas.microsoft.com/office/drawing/2014/main" id="{89199FD5-E231-8562-8D33-EE1FAA812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06096" y="1933847"/>
              <a:ext cx="836744" cy="89841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88A903-C942-1B6A-27EA-569D94F458C4}"/>
                </a:ext>
              </a:extLst>
            </p:cNvPr>
            <p:cNvSpPr txBox="1"/>
            <p:nvPr/>
          </p:nvSpPr>
          <p:spPr>
            <a:xfrm>
              <a:off x="7466081" y="2855512"/>
              <a:ext cx="1699595" cy="6902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Ins="0" rtlCol="0" anchor="ctr">
              <a:normAutofit lnSpcReduction="10000"/>
            </a:bodyPr>
            <a:lstStyle/>
            <a:p>
              <a:pPr algn="ctr"/>
              <a:r>
                <a:rPr lang="en-US" sz="2000" b="1" noProof="1">
                  <a:solidFill>
                    <a:srgbClr val="00B0F0"/>
                  </a:solidFill>
                </a:rPr>
                <a:t>Limitations &amp;</a:t>
              </a:r>
            </a:p>
            <a:p>
              <a:pPr algn="ctr"/>
              <a:r>
                <a:rPr lang="en-US" sz="2000" b="1" noProof="1">
                  <a:solidFill>
                    <a:srgbClr val="00B0F0"/>
                  </a:solidFill>
                </a:rPr>
                <a:t> Next steps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6DB4E0-CB29-AFAE-81C1-271F6E9C3B1D}"/>
              </a:ext>
            </a:extLst>
          </p:cNvPr>
          <p:cNvGrpSpPr/>
          <p:nvPr/>
        </p:nvGrpSpPr>
        <p:grpSpPr>
          <a:xfrm>
            <a:off x="2466546" y="2945095"/>
            <a:ext cx="2668424" cy="2530082"/>
            <a:chOff x="2466546" y="2945095"/>
            <a:chExt cx="2668424" cy="2530082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00A5C0C7-0100-A095-E5B0-6C9F94D27498}"/>
                </a:ext>
              </a:extLst>
            </p:cNvPr>
            <p:cNvSpPr/>
            <p:nvPr/>
          </p:nvSpPr>
          <p:spPr>
            <a:xfrm>
              <a:off x="2466546" y="2945095"/>
              <a:ext cx="2668424" cy="2530082"/>
            </a:xfrm>
            <a:custGeom>
              <a:avLst/>
              <a:gdLst>
                <a:gd name="connsiteX0" fmla="*/ 1366259 w 2732520"/>
                <a:gd name="connsiteY0" fmla="*/ 0 h 2732520"/>
                <a:gd name="connsiteX1" fmla="*/ 1874899 w 2732520"/>
                <a:gd name="connsiteY1" fmla="*/ 508639 h 2732520"/>
                <a:gd name="connsiteX2" fmla="*/ 2223878 w 2732520"/>
                <a:gd name="connsiteY2" fmla="*/ 508639 h 2732520"/>
                <a:gd name="connsiteX3" fmla="*/ 2223878 w 2732520"/>
                <a:gd name="connsiteY3" fmla="*/ 857618 h 2732520"/>
                <a:gd name="connsiteX4" fmla="*/ 2223878 w 2732520"/>
                <a:gd name="connsiteY4" fmla="*/ 857619 h 2732520"/>
                <a:gd name="connsiteX5" fmla="*/ 2223879 w 2732520"/>
                <a:gd name="connsiteY5" fmla="*/ 874928 h 2732520"/>
                <a:gd name="connsiteX6" fmla="*/ 2223878 w 2732520"/>
                <a:gd name="connsiteY6" fmla="*/ 857618 h 2732520"/>
                <a:gd name="connsiteX7" fmla="*/ 2732520 w 2732520"/>
                <a:gd name="connsiteY7" fmla="*/ 1366260 h 2732520"/>
                <a:gd name="connsiteX8" fmla="*/ 1366260 w 2732520"/>
                <a:gd name="connsiteY8" fmla="*/ 2732520 h 2732520"/>
                <a:gd name="connsiteX9" fmla="*/ 0 w 2732520"/>
                <a:gd name="connsiteY9" fmla="*/ 1366261 h 2732520"/>
                <a:gd name="connsiteX10" fmla="*/ 371738 w 2732520"/>
                <a:gd name="connsiteY10" fmla="*/ 994522 h 2732520"/>
                <a:gd name="connsiteX11" fmla="*/ 421259 w 2732520"/>
                <a:gd name="connsiteY11" fmla="*/ 994522 h 2732520"/>
                <a:gd name="connsiteX12" fmla="*/ 49520 w 2732520"/>
                <a:gd name="connsiteY12" fmla="*/ 1366261 h 2732520"/>
                <a:gd name="connsiteX13" fmla="*/ 1366258 w 2732520"/>
                <a:gd name="connsiteY13" fmla="*/ 2682999 h 2732520"/>
                <a:gd name="connsiteX14" fmla="*/ 2682998 w 2732520"/>
                <a:gd name="connsiteY14" fmla="*/ 1366260 h 2732520"/>
                <a:gd name="connsiteX15" fmla="*/ 2223879 w 2732520"/>
                <a:gd name="connsiteY15" fmla="*/ 907141 h 2732520"/>
                <a:gd name="connsiteX16" fmla="*/ 2223879 w 2732520"/>
                <a:gd name="connsiteY16" fmla="*/ 909210 h 2732520"/>
                <a:gd name="connsiteX17" fmla="*/ 2193177 w 2732520"/>
                <a:gd name="connsiteY17" fmla="*/ 878508 h 2732520"/>
                <a:gd name="connsiteX18" fmla="*/ 2193177 w 2732520"/>
                <a:gd name="connsiteY18" fmla="*/ 876438 h 2732520"/>
                <a:gd name="connsiteX19" fmla="*/ 2193176 w 2732520"/>
                <a:gd name="connsiteY19" fmla="*/ 876437 h 2732520"/>
                <a:gd name="connsiteX20" fmla="*/ 2193177 w 2732520"/>
                <a:gd name="connsiteY20" fmla="*/ 826917 h 2732520"/>
                <a:gd name="connsiteX21" fmla="*/ 2193176 w 2732520"/>
                <a:gd name="connsiteY21" fmla="*/ 539340 h 2732520"/>
                <a:gd name="connsiteX22" fmla="*/ 1905602 w 2732520"/>
                <a:gd name="connsiteY22" fmla="*/ 539342 h 2732520"/>
                <a:gd name="connsiteX23" fmla="*/ 1856080 w 2732520"/>
                <a:gd name="connsiteY23" fmla="*/ 539343 h 2732520"/>
                <a:gd name="connsiteX24" fmla="*/ 1854011 w 2732520"/>
                <a:gd name="connsiteY24" fmla="*/ 539343 h 2732520"/>
                <a:gd name="connsiteX25" fmla="*/ 1823308 w 2732520"/>
                <a:gd name="connsiteY25" fmla="*/ 508639 h 2732520"/>
                <a:gd name="connsiteX26" fmla="*/ 1825377 w 2732520"/>
                <a:gd name="connsiteY26" fmla="*/ 508640 h 2732520"/>
                <a:gd name="connsiteX27" fmla="*/ 1825378 w 2732520"/>
                <a:gd name="connsiteY27" fmla="*/ 508639 h 2732520"/>
                <a:gd name="connsiteX28" fmla="*/ 1366259 w 2732520"/>
                <a:gd name="connsiteY28" fmla="*/ 49522 h 2732520"/>
                <a:gd name="connsiteX29" fmla="*/ 994523 w 2732520"/>
                <a:gd name="connsiteY29" fmla="*/ 421258 h 2732520"/>
                <a:gd name="connsiteX30" fmla="*/ 994523 w 2732520"/>
                <a:gd name="connsiteY30" fmla="*/ 371737 h 2732520"/>
                <a:gd name="connsiteX31" fmla="*/ 1366259 w 2732520"/>
                <a:gd name="connsiteY31" fmla="*/ 0 h 273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32520" h="2732520">
                  <a:moveTo>
                    <a:pt x="1366259" y="0"/>
                  </a:moveTo>
                  <a:lnTo>
                    <a:pt x="1874899" y="508639"/>
                  </a:lnTo>
                  <a:lnTo>
                    <a:pt x="2223878" y="508639"/>
                  </a:lnTo>
                  <a:lnTo>
                    <a:pt x="2223878" y="857618"/>
                  </a:lnTo>
                  <a:lnTo>
                    <a:pt x="2223878" y="857619"/>
                  </a:lnTo>
                  <a:lnTo>
                    <a:pt x="2223879" y="874928"/>
                  </a:lnTo>
                  <a:lnTo>
                    <a:pt x="2223878" y="857618"/>
                  </a:lnTo>
                  <a:lnTo>
                    <a:pt x="2732520" y="1366260"/>
                  </a:lnTo>
                  <a:lnTo>
                    <a:pt x="1366260" y="2732520"/>
                  </a:lnTo>
                  <a:lnTo>
                    <a:pt x="0" y="1366261"/>
                  </a:lnTo>
                  <a:lnTo>
                    <a:pt x="371738" y="994522"/>
                  </a:lnTo>
                  <a:lnTo>
                    <a:pt x="421259" y="994522"/>
                  </a:lnTo>
                  <a:lnTo>
                    <a:pt x="49520" y="1366261"/>
                  </a:lnTo>
                  <a:lnTo>
                    <a:pt x="1366258" y="2682999"/>
                  </a:lnTo>
                  <a:lnTo>
                    <a:pt x="2682998" y="1366260"/>
                  </a:lnTo>
                  <a:lnTo>
                    <a:pt x="2223879" y="907141"/>
                  </a:lnTo>
                  <a:lnTo>
                    <a:pt x="2223879" y="909210"/>
                  </a:lnTo>
                  <a:lnTo>
                    <a:pt x="2193177" y="878508"/>
                  </a:lnTo>
                  <a:lnTo>
                    <a:pt x="2193177" y="876438"/>
                  </a:lnTo>
                  <a:lnTo>
                    <a:pt x="2193176" y="876437"/>
                  </a:lnTo>
                  <a:lnTo>
                    <a:pt x="2193177" y="826917"/>
                  </a:lnTo>
                  <a:lnTo>
                    <a:pt x="2193176" y="539340"/>
                  </a:lnTo>
                  <a:lnTo>
                    <a:pt x="1905602" y="539342"/>
                  </a:lnTo>
                  <a:lnTo>
                    <a:pt x="1856080" y="539343"/>
                  </a:lnTo>
                  <a:lnTo>
                    <a:pt x="1854011" y="539343"/>
                  </a:lnTo>
                  <a:lnTo>
                    <a:pt x="1823308" y="508639"/>
                  </a:lnTo>
                  <a:lnTo>
                    <a:pt x="1825377" y="508640"/>
                  </a:lnTo>
                  <a:lnTo>
                    <a:pt x="1825378" y="508639"/>
                  </a:lnTo>
                  <a:lnTo>
                    <a:pt x="1366259" y="49522"/>
                  </a:lnTo>
                  <a:lnTo>
                    <a:pt x="994523" y="421258"/>
                  </a:lnTo>
                  <a:lnTo>
                    <a:pt x="994523" y="371737"/>
                  </a:lnTo>
                  <a:lnTo>
                    <a:pt x="1366259" y="0"/>
                  </a:lnTo>
                  <a:close/>
                </a:path>
              </a:pathLst>
            </a:cu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pic>
          <p:nvPicPr>
            <p:cNvPr id="15" name="Graphic 14" descr="Single gear with solid fill">
              <a:extLst>
                <a:ext uri="{FF2B5EF4-FFF2-40B4-BE49-F238E27FC236}">
                  <a16:creationId xmlns:a16="http://schemas.microsoft.com/office/drawing/2014/main" id="{6180FA71-269D-01E0-7ACD-0942412B4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2385" y="4198100"/>
              <a:ext cx="836744" cy="89841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058E32-3B35-6A42-B9BF-0AE6421A6B48}"/>
                </a:ext>
              </a:extLst>
            </p:cNvPr>
            <p:cNvSpPr txBox="1"/>
            <p:nvPr/>
          </p:nvSpPr>
          <p:spPr>
            <a:xfrm>
              <a:off x="3039420" y="3916262"/>
              <a:ext cx="1522675" cy="4001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2000" b="1" noProof="1">
                  <a:solidFill>
                    <a:srgbClr val="ED7D31"/>
                  </a:solidFill>
                </a:rPr>
                <a:t>Workflow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2DEC7B-A400-77C6-4AA9-6CCA9187157F}"/>
              </a:ext>
            </a:extLst>
          </p:cNvPr>
          <p:cNvGrpSpPr/>
          <p:nvPr/>
        </p:nvGrpSpPr>
        <p:grpSpPr>
          <a:xfrm>
            <a:off x="5427989" y="2933059"/>
            <a:ext cx="2668424" cy="2530082"/>
            <a:chOff x="5427989" y="2933059"/>
            <a:chExt cx="2668424" cy="2530082"/>
          </a:xfrm>
        </p:grpSpPr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id="{E17D68F6-7C7E-175E-EA3E-7FE976A547C3}"/>
                </a:ext>
              </a:extLst>
            </p:cNvPr>
            <p:cNvSpPr/>
            <p:nvPr/>
          </p:nvSpPr>
          <p:spPr>
            <a:xfrm>
              <a:off x="5427989" y="2933059"/>
              <a:ext cx="2668424" cy="2530082"/>
            </a:xfrm>
            <a:custGeom>
              <a:avLst/>
              <a:gdLst>
                <a:gd name="connsiteX0" fmla="*/ 1824641 w 2732520"/>
                <a:gd name="connsiteY0" fmla="*/ 507902 h 2732520"/>
                <a:gd name="connsiteX1" fmla="*/ 1874162 w 2732520"/>
                <a:gd name="connsiteY1" fmla="*/ 507902 h 2732520"/>
                <a:gd name="connsiteX2" fmla="*/ 2224619 w 2732520"/>
                <a:gd name="connsiteY2" fmla="*/ 507902 h 2732520"/>
                <a:gd name="connsiteX3" fmla="*/ 2224618 w 2732520"/>
                <a:gd name="connsiteY3" fmla="*/ 858357 h 2732520"/>
                <a:gd name="connsiteX4" fmla="*/ 2732520 w 2732520"/>
                <a:gd name="connsiteY4" fmla="*/ 1366259 h 2732520"/>
                <a:gd name="connsiteX5" fmla="*/ 1366261 w 2732520"/>
                <a:gd name="connsiteY5" fmla="*/ 2732520 h 2732520"/>
                <a:gd name="connsiteX6" fmla="*/ 0 w 2732520"/>
                <a:gd name="connsiteY6" fmla="*/ 1366259 h 2732520"/>
                <a:gd name="connsiteX7" fmla="*/ 371739 w 2732520"/>
                <a:gd name="connsiteY7" fmla="*/ 994521 h 2732520"/>
                <a:gd name="connsiteX8" fmla="*/ 421261 w 2732520"/>
                <a:gd name="connsiteY8" fmla="*/ 994521 h 2732520"/>
                <a:gd name="connsiteX9" fmla="*/ 49522 w 2732520"/>
                <a:gd name="connsiteY9" fmla="*/ 1366260 h 2732520"/>
                <a:gd name="connsiteX10" fmla="*/ 1366260 w 2732520"/>
                <a:gd name="connsiteY10" fmla="*/ 2682999 h 2732520"/>
                <a:gd name="connsiteX11" fmla="*/ 2682998 w 2732520"/>
                <a:gd name="connsiteY11" fmla="*/ 1366260 h 2732520"/>
                <a:gd name="connsiteX12" fmla="*/ 2224619 w 2732520"/>
                <a:gd name="connsiteY12" fmla="*/ 907880 h 2732520"/>
                <a:gd name="connsiteX13" fmla="*/ 2224619 w 2732520"/>
                <a:gd name="connsiteY13" fmla="*/ 908473 h 2732520"/>
                <a:gd name="connsiteX14" fmla="*/ 2193916 w 2732520"/>
                <a:gd name="connsiteY14" fmla="*/ 877770 h 2732520"/>
                <a:gd name="connsiteX15" fmla="*/ 2193916 w 2732520"/>
                <a:gd name="connsiteY15" fmla="*/ 877177 h 2732520"/>
                <a:gd name="connsiteX16" fmla="*/ 2193917 w 2732520"/>
                <a:gd name="connsiteY16" fmla="*/ 827657 h 2732520"/>
                <a:gd name="connsiteX17" fmla="*/ 2193916 w 2732520"/>
                <a:gd name="connsiteY17" fmla="*/ 827656 h 2732520"/>
                <a:gd name="connsiteX18" fmla="*/ 2193917 w 2732520"/>
                <a:gd name="connsiteY18" fmla="*/ 538604 h 2732520"/>
                <a:gd name="connsiteX19" fmla="*/ 1904863 w 2732520"/>
                <a:gd name="connsiteY19" fmla="*/ 538604 h 2732520"/>
                <a:gd name="connsiteX20" fmla="*/ 1855343 w 2732520"/>
                <a:gd name="connsiteY20" fmla="*/ 538604 h 2732520"/>
                <a:gd name="connsiteX21" fmla="*/ 1366261 w 2732520"/>
                <a:gd name="connsiteY21" fmla="*/ 0 h 2732520"/>
                <a:gd name="connsiteX22" fmla="*/ 1874162 w 2732520"/>
                <a:gd name="connsiteY22" fmla="*/ 507900 h 2732520"/>
                <a:gd name="connsiteX23" fmla="*/ 1824641 w 2732520"/>
                <a:gd name="connsiteY23" fmla="*/ 507900 h 2732520"/>
                <a:gd name="connsiteX24" fmla="*/ 1366261 w 2732520"/>
                <a:gd name="connsiteY24" fmla="*/ 49521 h 2732520"/>
                <a:gd name="connsiteX25" fmla="*/ 994524 w 2732520"/>
                <a:gd name="connsiteY25" fmla="*/ 421260 h 2732520"/>
                <a:gd name="connsiteX26" fmla="*/ 994523 w 2732520"/>
                <a:gd name="connsiteY26" fmla="*/ 371737 h 273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32520" h="2732520">
                  <a:moveTo>
                    <a:pt x="1824641" y="507902"/>
                  </a:moveTo>
                  <a:lnTo>
                    <a:pt x="1874162" y="507902"/>
                  </a:lnTo>
                  <a:lnTo>
                    <a:pt x="2224619" y="507902"/>
                  </a:lnTo>
                  <a:lnTo>
                    <a:pt x="2224618" y="858357"/>
                  </a:lnTo>
                  <a:lnTo>
                    <a:pt x="2732520" y="1366259"/>
                  </a:lnTo>
                  <a:lnTo>
                    <a:pt x="1366261" y="2732520"/>
                  </a:lnTo>
                  <a:lnTo>
                    <a:pt x="0" y="1366259"/>
                  </a:lnTo>
                  <a:lnTo>
                    <a:pt x="371739" y="994521"/>
                  </a:lnTo>
                  <a:lnTo>
                    <a:pt x="421261" y="994521"/>
                  </a:lnTo>
                  <a:lnTo>
                    <a:pt x="49522" y="1366260"/>
                  </a:lnTo>
                  <a:lnTo>
                    <a:pt x="1366260" y="2682999"/>
                  </a:lnTo>
                  <a:lnTo>
                    <a:pt x="2682998" y="1366260"/>
                  </a:lnTo>
                  <a:lnTo>
                    <a:pt x="2224619" y="907880"/>
                  </a:lnTo>
                  <a:lnTo>
                    <a:pt x="2224619" y="908473"/>
                  </a:lnTo>
                  <a:lnTo>
                    <a:pt x="2193916" y="877770"/>
                  </a:lnTo>
                  <a:lnTo>
                    <a:pt x="2193916" y="877177"/>
                  </a:lnTo>
                  <a:lnTo>
                    <a:pt x="2193917" y="827657"/>
                  </a:lnTo>
                  <a:lnTo>
                    <a:pt x="2193916" y="827656"/>
                  </a:lnTo>
                  <a:lnTo>
                    <a:pt x="2193917" y="538604"/>
                  </a:lnTo>
                  <a:lnTo>
                    <a:pt x="1904863" y="538604"/>
                  </a:lnTo>
                  <a:lnTo>
                    <a:pt x="1855343" y="538604"/>
                  </a:lnTo>
                  <a:close/>
                  <a:moveTo>
                    <a:pt x="1366261" y="0"/>
                  </a:moveTo>
                  <a:lnTo>
                    <a:pt x="1874162" y="507900"/>
                  </a:lnTo>
                  <a:lnTo>
                    <a:pt x="1824641" y="507900"/>
                  </a:lnTo>
                  <a:lnTo>
                    <a:pt x="1366261" y="49521"/>
                  </a:lnTo>
                  <a:lnTo>
                    <a:pt x="994524" y="421260"/>
                  </a:lnTo>
                  <a:lnTo>
                    <a:pt x="994523" y="37173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pic>
          <p:nvPicPr>
            <p:cNvPr id="17" name="Graphic 16" descr="Lightbulb">
              <a:extLst>
                <a:ext uri="{FF2B5EF4-FFF2-40B4-BE49-F238E27FC236}">
                  <a16:creationId xmlns:a16="http://schemas.microsoft.com/office/drawing/2014/main" id="{3275B41A-BDF8-04E6-EC9C-37EFAB5B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39430" y="4278229"/>
              <a:ext cx="839374" cy="9012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A9A4D6-9977-0783-A3CD-057BB5C52425}"/>
                </a:ext>
              </a:extLst>
            </p:cNvPr>
            <p:cNvSpPr txBox="1"/>
            <p:nvPr/>
          </p:nvSpPr>
          <p:spPr>
            <a:xfrm>
              <a:off x="6041351" y="3923814"/>
              <a:ext cx="1522675" cy="4001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2000" b="1" noProof="1">
                  <a:solidFill>
                    <a:schemeClr val="accent4">
                      <a:lumMod val="75000"/>
                    </a:schemeClr>
                  </a:solidFill>
                </a:rPr>
                <a:t>Summary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E022C7-FED3-3772-9FA2-690E0FE83BD6}"/>
              </a:ext>
            </a:extLst>
          </p:cNvPr>
          <p:cNvGrpSpPr/>
          <p:nvPr/>
        </p:nvGrpSpPr>
        <p:grpSpPr>
          <a:xfrm>
            <a:off x="8378516" y="2898026"/>
            <a:ext cx="2668425" cy="2530083"/>
            <a:chOff x="8378516" y="2898026"/>
            <a:chExt cx="2668425" cy="2530083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09B31150-3353-131E-8109-D9B0DDCC1ADB}"/>
                </a:ext>
              </a:extLst>
            </p:cNvPr>
            <p:cNvSpPr/>
            <p:nvPr/>
          </p:nvSpPr>
          <p:spPr>
            <a:xfrm>
              <a:off x="8378516" y="2898026"/>
              <a:ext cx="2668425" cy="2530083"/>
            </a:xfrm>
            <a:custGeom>
              <a:avLst/>
              <a:gdLst>
                <a:gd name="connsiteX0" fmla="*/ 1366261 w 2732521"/>
                <a:gd name="connsiteY0" fmla="*/ 0 h 2732521"/>
                <a:gd name="connsiteX1" fmla="*/ 2732521 w 2732521"/>
                <a:gd name="connsiteY1" fmla="*/ 1366261 h 2732521"/>
                <a:gd name="connsiteX2" fmla="*/ 1366261 w 2732521"/>
                <a:gd name="connsiteY2" fmla="*/ 2732521 h 2732521"/>
                <a:gd name="connsiteX3" fmla="*/ 0 w 2732521"/>
                <a:gd name="connsiteY3" fmla="*/ 1366261 h 2732521"/>
                <a:gd name="connsiteX4" fmla="*/ 371739 w 2732521"/>
                <a:gd name="connsiteY4" fmla="*/ 994523 h 2732521"/>
                <a:gd name="connsiteX5" fmla="*/ 421260 w 2732521"/>
                <a:gd name="connsiteY5" fmla="*/ 994523 h 2732521"/>
                <a:gd name="connsiteX6" fmla="*/ 49523 w 2732521"/>
                <a:gd name="connsiteY6" fmla="*/ 1366260 h 2732521"/>
                <a:gd name="connsiteX7" fmla="*/ 1366261 w 2732521"/>
                <a:gd name="connsiteY7" fmla="*/ 2682999 h 2732521"/>
                <a:gd name="connsiteX8" fmla="*/ 2683000 w 2732521"/>
                <a:gd name="connsiteY8" fmla="*/ 1366260 h 2732521"/>
                <a:gd name="connsiteX9" fmla="*/ 1366261 w 2732521"/>
                <a:gd name="connsiteY9" fmla="*/ 49522 h 2732521"/>
                <a:gd name="connsiteX10" fmla="*/ 994522 w 2732521"/>
                <a:gd name="connsiteY10" fmla="*/ 421261 h 2732521"/>
                <a:gd name="connsiteX11" fmla="*/ 994522 w 2732521"/>
                <a:gd name="connsiteY11" fmla="*/ 371739 h 2732521"/>
                <a:gd name="connsiteX12" fmla="*/ 1366261 w 2732521"/>
                <a:gd name="connsiteY12" fmla="*/ 0 h 2732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2521" h="2732521">
                  <a:moveTo>
                    <a:pt x="1366261" y="0"/>
                  </a:moveTo>
                  <a:lnTo>
                    <a:pt x="2732521" y="1366261"/>
                  </a:lnTo>
                  <a:lnTo>
                    <a:pt x="1366261" y="2732521"/>
                  </a:lnTo>
                  <a:lnTo>
                    <a:pt x="0" y="1366261"/>
                  </a:lnTo>
                  <a:lnTo>
                    <a:pt x="371739" y="994523"/>
                  </a:lnTo>
                  <a:lnTo>
                    <a:pt x="421260" y="994523"/>
                  </a:lnTo>
                  <a:lnTo>
                    <a:pt x="49523" y="1366260"/>
                  </a:lnTo>
                  <a:lnTo>
                    <a:pt x="1366261" y="2682999"/>
                  </a:lnTo>
                  <a:lnTo>
                    <a:pt x="2683000" y="1366260"/>
                  </a:lnTo>
                  <a:lnTo>
                    <a:pt x="1366261" y="49522"/>
                  </a:lnTo>
                  <a:lnTo>
                    <a:pt x="994522" y="421261"/>
                  </a:lnTo>
                  <a:lnTo>
                    <a:pt x="994522" y="371739"/>
                  </a:lnTo>
                  <a:lnTo>
                    <a:pt x="13662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07D249-8553-EE2E-2E5D-537EDFFCDFCF}"/>
                </a:ext>
              </a:extLst>
            </p:cNvPr>
            <p:cNvSpPr txBox="1"/>
            <p:nvPr/>
          </p:nvSpPr>
          <p:spPr>
            <a:xfrm>
              <a:off x="8589219" y="3910516"/>
              <a:ext cx="2272469" cy="40011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sz="2000" b="1" noProof="1">
                  <a:solidFill>
                    <a:srgbClr val="00B050"/>
                  </a:solidFill>
                </a:rPr>
                <a:t>Acknowledgements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475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DC39E-6116-6280-BF42-45FD55DAA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06" y="76357"/>
            <a:ext cx="11863344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Summary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0E711-D1C1-BFE9-2C42-1593DC4D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495" y="1401920"/>
            <a:ext cx="11362765" cy="5264706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Short-term flexibility (speed of learning) is enhanced by LSD</a:t>
            </a:r>
            <a:endParaRPr lang="en-GB" dirty="0">
              <a:solidFill>
                <a:schemeClr val="accent1"/>
              </a:solidFill>
            </a:endParaRPr>
          </a:p>
          <a:p>
            <a:pPr lvl="1"/>
            <a:r>
              <a:rPr lang="en-GB" dirty="0"/>
              <a:t>LSD animals achieve </a:t>
            </a:r>
            <a:r>
              <a:rPr lang="en-GB" u="sng" dirty="0"/>
              <a:t>first reversal</a:t>
            </a:r>
            <a:r>
              <a:rPr lang="en-GB" b="1" dirty="0"/>
              <a:t> in fewer trials and have a trend towards higher accuracy </a:t>
            </a:r>
            <a:r>
              <a:rPr lang="en-GB" dirty="0"/>
              <a:t>than Saline animals.</a:t>
            </a:r>
          </a:p>
          <a:p>
            <a:pPr lvl="1"/>
            <a:r>
              <a:rPr lang="en-GB" dirty="0"/>
              <a:t>There is </a:t>
            </a:r>
            <a:r>
              <a:rPr lang="en-GB" b="1" dirty="0"/>
              <a:t>no group difference</a:t>
            </a:r>
            <a:r>
              <a:rPr lang="en-GB" dirty="0"/>
              <a:t> in performance/accuracy </a:t>
            </a:r>
            <a:r>
              <a:rPr lang="en-GB" u="sng" dirty="0"/>
              <a:t>on day of/after reversal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b="1" dirty="0">
                <a:solidFill>
                  <a:schemeClr val="accent1"/>
                </a:solidFill>
              </a:rPr>
              <a:t>Strategy patterns </a:t>
            </a:r>
            <a:r>
              <a:rPr lang="en-GB" dirty="0">
                <a:solidFill>
                  <a:schemeClr val="accent1"/>
                </a:solidFill>
              </a:rPr>
              <a:t>in LSD vs Saline</a:t>
            </a:r>
          </a:p>
          <a:p>
            <a:pPr lvl="1"/>
            <a:r>
              <a:rPr lang="en-GB" dirty="0"/>
              <a:t>Trend: LSD animals use </a:t>
            </a:r>
            <a:r>
              <a:rPr lang="en-GB" b="1" dirty="0"/>
              <a:t>less lose-stay </a:t>
            </a:r>
            <a:r>
              <a:rPr lang="en-GB" dirty="0"/>
              <a:t>and </a:t>
            </a:r>
            <a:r>
              <a:rPr lang="en-GB" b="1" dirty="0"/>
              <a:t>more win-stay </a:t>
            </a:r>
            <a:r>
              <a:rPr lang="en-GB" u="sng" dirty="0"/>
              <a:t>up to reversing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There are </a:t>
            </a:r>
            <a:r>
              <a:rPr lang="en-GB" b="1" dirty="0"/>
              <a:t>few differences </a:t>
            </a:r>
            <a:r>
              <a:rPr lang="en-GB" dirty="0"/>
              <a:t>in the strategy proportions </a:t>
            </a:r>
            <a:r>
              <a:rPr lang="en-GB" u="sng" dirty="0"/>
              <a:t>on the day of</a:t>
            </a:r>
            <a:r>
              <a:rPr lang="en-GB" dirty="0"/>
              <a:t> reversing as well as </a:t>
            </a:r>
            <a:r>
              <a:rPr lang="en-GB" u="sng" dirty="0"/>
              <a:t>3 days after reversing</a:t>
            </a:r>
            <a:r>
              <a:rPr lang="en-GB" dirty="0"/>
              <a:t>.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98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E6D47C-38F4-745F-D0DB-26CBF3CB7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67"/>
          <a:stretch/>
        </p:blipFill>
        <p:spPr>
          <a:xfrm>
            <a:off x="8357754" y="292100"/>
            <a:ext cx="2724958" cy="313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F771F-A678-922E-EAAF-3359BE0E2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17"/>
          <a:stretch/>
        </p:blipFill>
        <p:spPr>
          <a:xfrm>
            <a:off x="5632796" y="292100"/>
            <a:ext cx="2803467" cy="313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DEA3ED-B9DF-6880-16F8-11FE64A0E0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978"/>
          <a:stretch/>
        </p:blipFill>
        <p:spPr>
          <a:xfrm>
            <a:off x="182880" y="252384"/>
            <a:ext cx="2724958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532694-776C-516C-5191-43BC2844CF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370"/>
          <a:stretch/>
        </p:blipFill>
        <p:spPr>
          <a:xfrm>
            <a:off x="2907838" y="252384"/>
            <a:ext cx="272495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92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D7F36B-7179-5D2B-5731-B5D55E373AAC}"/>
              </a:ext>
            </a:extLst>
          </p:cNvPr>
          <p:cNvSpPr txBox="1"/>
          <p:nvPr/>
        </p:nvSpPr>
        <p:spPr>
          <a:xfrm>
            <a:off x="0" y="77618"/>
            <a:ext cx="8604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Does latency to lever press correlate with accuracy (</a:t>
            </a:r>
            <a:r>
              <a:rPr lang="en-GB" sz="2400" b="1" u="sng" dirty="0"/>
              <a:t>up to reversal</a:t>
            </a:r>
            <a:r>
              <a:rPr lang="en-GB" sz="2400" dirty="0"/>
              <a:t>)?</a:t>
            </a:r>
          </a:p>
        </p:txBody>
      </p:sp>
      <p:pic>
        <p:nvPicPr>
          <p:cNvPr id="4" name="Picture 3" descr="A graph of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6FD53404-831F-B6B3-82EA-5C0ACAA0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2752874"/>
            <a:ext cx="5606473" cy="4027507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D4B6C01-61E2-A4E4-0C31-BBACB060F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2874"/>
            <a:ext cx="5606473" cy="40275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DB0DB8-5617-B3D0-4CDF-D66B2E4756FB}"/>
              </a:ext>
            </a:extLst>
          </p:cNvPr>
          <p:cNvSpPr txBox="1"/>
          <p:nvPr/>
        </p:nvSpPr>
        <p:spPr>
          <a:xfrm>
            <a:off x="270164" y="685886"/>
            <a:ext cx="116066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Latencies: removed anything longer than 200ms (5-10 outliers per animal)</a:t>
            </a:r>
          </a:p>
          <a:p>
            <a:r>
              <a:rPr lang="en-GB" sz="1600" dirty="0"/>
              <a:t>Y axis is </a:t>
            </a:r>
            <a:r>
              <a:rPr lang="en-GB" sz="1600" dirty="0" err="1"/>
              <a:t>MinMax</a:t>
            </a:r>
            <a:r>
              <a:rPr lang="en-GB" sz="1600" dirty="0"/>
              <a:t> scaled for each of the three measures plotted (Lat1, Lat2 and rolling accuracy)</a:t>
            </a:r>
          </a:p>
          <a:p>
            <a:endParaRPr lang="en-GB" sz="1600" dirty="0"/>
          </a:p>
          <a:p>
            <a:r>
              <a:rPr lang="en-GB" sz="1600" dirty="0"/>
              <a:t>Tried calculating rolling accuracy as 0+i/</a:t>
            </a:r>
            <a:r>
              <a:rPr lang="en-GB" sz="1600" dirty="0" err="1"/>
              <a:t>i</a:t>
            </a:r>
            <a:r>
              <a:rPr lang="en-GB" sz="1600" dirty="0"/>
              <a:t>, but this resulted in super small numbers especially for animals that took more trials to get to reversal. Floating window of 5 seemed to work the best.</a:t>
            </a:r>
          </a:p>
          <a:p>
            <a:endParaRPr lang="en-GB" sz="1600" dirty="0"/>
          </a:p>
          <a:p>
            <a:r>
              <a:rPr lang="en-GB" sz="1600" dirty="0"/>
              <a:t>Tried: correlating latencies with rolling accuracies, as well as seeing how those correlation predict overall accuracy.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42740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6E1B21-1D4F-2F11-BAD8-00DE4AC2D5B7}"/>
              </a:ext>
            </a:extLst>
          </p:cNvPr>
          <p:cNvSpPr/>
          <p:nvPr/>
        </p:nvSpPr>
        <p:spPr>
          <a:xfrm>
            <a:off x="891377" y="495463"/>
            <a:ext cx="2417445" cy="43434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Behavioural flexibility</a:t>
            </a:r>
          </a:p>
        </p:txBody>
      </p:sp>
      <p:pic>
        <p:nvPicPr>
          <p:cNvPr id="1030" name="Picture 6" descr="Cognitive Flexibility - 10 Skills To Future Proof Yourself — 42courses.com">
            <a:extLst>
              <a:ext uri="{FF2B5EF4-FFF2-40B4-BE49-F238E27FC236}">
                <a16:creationId xmlns:a16="http://schemas.microsoft.com/office/drawing/2014/main" id="{E6CA4C62-2548-0C6F-744D-A29F69A7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1" y="929803"/>
            <a:ext cx="2903222" cy="184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uses of depression - Beyond Blue">
            <a:extLst>
              <a:ext uri="{FF2B5EF4-FFF2-40B4-BE49-F238E27FC236}">
                <a16:creationId xmlns:a16="http://schemas.microsoft.com/office/drawing/2014/main" id="{CFF0E978-6373-B282-E025-1017D23D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588" y="3815397"/>
            <a:ext cx="3003361" cy="300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FEF696-6422-5385-A42E-614F61783B08}"/>
              </a:ext>
            </a:extLst>
          </p:cNvPr>
          <p:cNvSpPr/>
          <p:nvPr/>
        </p:nvSpPr>
        <p:spPr>
          <a:xfrm rot="1352847">
            <a:off x="1844204" y="3022481"/>
            <a:ext cx="2964856" cy="10981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02060"/>
                </a:solidFill>
              </a:rPr>
              <a:t>Impairments 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950C30-A810-7D00-A144-342D462EA0DD}"/>
              </a:ext>
            </a:extLst>
          </p:cNvPr>
          <p:cNvSpPr/>
          <p:nvPr/>
        </p:nvSpPr>
        <p:spPr>
          <a:xfrm>
            <a:off x="8786566" y="495463"/>
            <a:ext cx="2417445" cy="43434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Psychedelics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8F9483-2922-FFA6-B2EB-1D52A58867A4}"/>
              </a:ext>
            </a:extLst>
          </p:cNvPr>
          <p:cNvSpPr/>
          <p:nvPr/>
        </p:nvSpPr>
        <p:spPr>
          <a:xfrm rot="20176694">
            <a:off x="7654355" y="3049930"/>
            <a:ext cx="2566037" cy="84916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02060"/>
                </a:solidFill>
              </a:rPr>
              <a:t>Shown promise in</a:t>
            </a:r>
          </a:p>
        </p:txBody>
      </p:sp>
      <p:pic>
        <p:nvPicPr>
          <p:cNvPr id="1040" name="Picture 16" descr="The Psychedelic Renaissance: Trip Reports from Timothy Leary, Michael  Pollan, and Tao Lin | The New Yorker">
            <a:extLst>
              <a:ext uri="{FF2B5EF4-FFF2-40B4-BE49-F238E27FC236}">
                <a16:creationId xmlns:a16="http://schemas.microsoft.com/office/drawing/2014/main" id="{0D77225A-91AB-4669-406D-52511EAA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511" y="981117"/>
            <a:ext cx="2876884" cy="148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E8B95E-7E76-4C90-E6EA-F1F609B041E4}"/>
              </a:ext>
            </a:extLst>
          </p:cNvPr>
          <p:cNvSpPr txBox="1"/>
          <p:nvPr/>
        </p:nvSpPr>
        <p:spPr>
          <a:xfrm>
            <a:off x="3927684" y="840513"/>
            <a:ext cx="423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Cognitive flexibility as a mechanism of action of psychedelics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FE9F0E7-EF3F-15B5-7D47-82FC282A799C}"/>
              </a:ext>
            </a:extLst>
          </p:cNvPr>
          <p:cNvSpPr/>
          <p:nvPr/>
        </p:nvSpPr>
        <p:spPr>
          <a:xfrm>
            <a:off x="4859472" y="3471215"/>
            <a:ext cx="2566037" cy="8491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MDD, SUD, PTSD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E81A04-966A-7A88-17B2-AC4A886D8713}"/>
              </a:ext>
            </a:extLst>
          </p:cNvPr>
          <p:cNvCxnSpPr/>
          <p:nvPr/>
        </p:nvCxnSpPr>
        <p:spPr>
          <a:xfrm flipH="1">
            <a:off x="3800847" y="712633"/>
            <a:ext cx="46635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7B1C38-F047-5AAA-20F6-1A4E10D67CE0}"/>
              </a:ext>
            </a:extLst>
          </p:cNvPr>
          <p:cNvCxnSpPr>
            <a:cxnSpLocks/>
            <a:stCxn id="1030" idx="2"/>
          </p:cNvCxnSpPr>
          <p:nvPr/>
        </p:nvCxnSpPr>
        <p:spPr>
          <a:xfrm>
            <a:off x="2078352" y="2779098"/>
            <a:ext cx="2806471" cy="115035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6C0F061-7CF7-E919-BA53-019CB824E14B}"/>
              </a:ext>
            </a:extLst>
          </p:cNvPr>
          <p:cNvCxnSpPr>
            <a:cxnSpLocks/>
          </p:cNvCxnSpPr>
          <p:nvPr/>
        </p:nvCxnSpPr>
        <p:spPr>
          <a:xfrm flipH="1">
            <a:off x="7416530" y="2704855"/>
            <a:ext cx="2578758" cy="116247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651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6E1B21-1D4F-2F11-BAD8-00DE4AC2D5B7}"/>
              </a:ext>
            </a:extLst>
          </p:cNvPr>
          <p:cNvSpPr/>
          <p:nvPr/>
        </p:nvSpPr>
        <p:spPr>
          <a:xfrm>
            <a:off x="891377" y="495463"/>
            <a:ext cx="2417445" cy="43434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Behavioural flexibility</a:t>
            </a:r>
          </a:p>
        </p:txBody>
      </p:sp>
      <p:pic>
        <p:nvPicPr>
          <p:cNvPr id="1030" name="Picture 6" descr="Cognitive Flexibility - 10 Skills To Future Proof Yourself — 42courses.com">
            <a:extLst>
              <a:ext uri="{FF2B5EF4-FFF2-40B4-BE49-F238E27FC236}">
                <a16:creationId xmlns:a16="http://schemas.microsoft.com/office/drawing/2014/main" id="{E6CA4C62-2548-0C6F-744D-A29F69A7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1" y="929803"/>
            <a:ext cx="2903222" cy="184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950C30-A810-7D00-A144-342D462EA0DD}"/>
              </a:ext>
            </a:extLst>
          </p:cNvPr>
          <p:cNvSpPr/>
          <p:nvPr/>
        </p:nvSpPr>
        <p:spPr>
          <a:xfrm>
            <a:off x="8786566" y="495463"/>
            <a:ext cx="2417445" cy="43434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Psychedelics</a:t>
            </a:r>
          </a:p>
        </p:txBody>
      </p:sp>
      <p:pic>
        <p:nvPicPr>
          <p:cNvPr id="1040" name="Picture 16" descr="The Psychedelic Renaissance: Trip Reports from Timothy Leary, Michael  Pollan, and Tao Lin | The New Yorker">
            <a:extLst>
              <a:ext uri="{FF2B5EF4-FFF2-40B4-BE49-F238E27FC236}">
                <a16:creationId xmlns:a16="http://schemas.microsoft.com/office/drawing/2014/main" id="{0D77225A-91AB-4669-406D-52511EAA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511" y="981117"/>
            <a:ext cx="2876884" cy="148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E8B95E-7E76-4C90-E6EA-F1F609B041E4}"/>
              </a:ext>
            </a:extLst>
          </p:cNvPr>
          <p:cNvSpPr txBox="1"/>
          <p:nvPr/>
        </p:nvSpPr>
        <p:spPr>
          <a:xfrm>
            <a:off x="3927684" y="840513"/>
            <a:ext cx="423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Cognitive flexibility as a mechanism of action of psychedelics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E81A04-966A-7A88-17B2-AC4A886D8713}"/>
              </a:ext>
            </a:extLst>
          </p:cNvPr>
          <p:cNvCxnSpPr/>
          <p:nvPr/>
        </p:nvCxnSpPr>
        <p:spPr>
          <a:xfrm flipH="1">
            <a:off x="3800847" y="712633"/>
            <a:ext cx="46635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6E2403-CEA1-370A-1FDB-40FA3C25AE15}"/>
              </a:ext>
            </a:extLst>
          </p:cNvPr>
          <p:cNvSpPr txBox="1"/>
          <p:nvPr/>
        </p:nvSpPr>
        <p:spPr>
          <a:xfrm>
            <a:off x="3826219" y="3416663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How do our results relate to this?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3B5A0-56AE-D1E7-4A27-D330E79A217B}"/>
              </a:ext>
            </a:extLst>
          </p:cNvPr>
          <p:cNvSpPr txBox="1"/>
          <p:nvPr/>
        </p:nvSpPr>
        <p:spPr>
          <a:xfrm>
            <a:off x="1819225" y="4514151"/>
            <a:ext cx="84530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Psychedelics induce neuroplasticity that could be behind </a:t>
            </a:r>
            <a:r>
              <a:rPr lang="en-GB" sz="2000" b="1" dirty="0"/>
              <a:t>re-opening critical periods of learning</a:t>
            </a:r>
            <a:r>
              <a:rPr lang="en-GB" sz="2000" dirty="0"/>
              <a:t>. </a:t>
            </a:r>
          </a:p>
          <a:p>
            <a:pPr algn="ctr"/>
            <a:endParaRPr lang="en-GB" sz="2000" dirty="0"/>
          </a:p>
          <a:p>
            <a:pPr algn="ctr"/>
            <a:r>
              <a:rPr lang="en-GB" sz="2000" dirty="0"/>
              <a:t>Exploiting these by further interventions such as </a:t>
            </a:r>
            <a:r>
              <a:rPr lang="en-GB" sz="2000" b="1" dirty="0"/>
              <a:t>behavioural therapy </a:t>
            </a:r>
            <a:r>
              <a:rPr lang="en-GB" sz="2000" dirty="0"/>
              <a:t>or </a:t>
            </a:r>
            <a:r>
              <a:rPr lang="en-GB" sz="2000" b="1" dirty="0"/>
              <a:t>brain stimulation</a:t>
            </a:r>
            <a:r>
              <a:rPr lang="en-GB" sz="2000" dirty="0"/>
              <a:t> could help </a:t>
            </a:r>
            <a:r>
              <a:rPr lang="en-GB" sz="2000" u="sng" dirty="0"/>
              <a:t>rewire detrimental behaviours</a:t>
            </a:r>
            <a:r>
              <a:rPr lang="en-GB" sz="2000" dirty="0"/>
              <a:t> in MDD, SUD, PTSD.</a:t>
            </a:r>
          </a:p>
        </p:txBody>
      </p:sp>
    </p:spTree>
    <p:extLst>
      <p:ext uri="{BB962C8B-B14F-4D97-AF65-F5344CB8AC3E}">
        <p14:creationId xmlns:p14="http://schemas.microsoft.com/office/powerpoint/2010/main" val="96112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0E711-D1C1-BFE9-2C42-1593DC4D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74813"/>
            <a:ext cx="11620501" cy="6378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>
                <a:solidFill>
                  <a:schemeClr val="accent1"/>
                </a:solidFill>
              </a:rPr>
              <a:t>Limitations</a:t>
            </a:r>
          </a:p>
          <a:p>
            <a:r>
              <a:rPr lang="en-GB" sz="2400" b="1" dirty="0"/>
              <a:t>Small sample size </a:t>
            </a:r>
            <a:r>
              <a:rPr lang="en-GB" sz="2400" dirty="0"/>
              <a:t>for the number of comparisons that can be/have been made.</a:t>
            </a:r>
          </a:p>
          <a:p>
            <a:pPr lvl="1"/>
            <a:r>
              <a:rPr lang="en-GB" sz="2000" i="1" dirty="0"/>
              <a:t>feature selection models can be used to ‘pre-select’ interesting features</a:t>
            </a:r>
            <a:endParaRPr lang="en-GB" sz="1600" dirty="0"/>
          </a:p>
          <a:p>
            <a:r>
              <a:rPr lang="en-GB" sz="2400" b="1" dirty="0"/>
              <a:t>Ceiling effect </a:t>
            </a:r>
            <a:r>
              <a:rPr lang="en-GB" sz="2400" dirty="0"/>
              <a:t>due to using a wildtype rat model.</a:t>
            </a:r>
          </a:p>
          <a:p>
            <a:r>
              <a:rPr lang="en-GB" sz="2400" b="1" dirty="0"/>
              <a:t>Lack of long-term behavioural flexibility </a:t>
            </a:r>
            <a:r>
              <a:rPr lang="en-GB" sz="2400" dirty="0"/>
              <a:t>does not point to absence of neuroplasticity.</a:t>
            </a:r>
            <a:endParaRPr lang="en-GB" sz="2400" b="1" dirty="0"/>
          </a:p>
          <a:p>
            <a:r>
              <a:rPr lang="en-GB" sz="2400" b="1" dirty="0"/>
              <a:t>Control group split into two cohorts </a:t>
            </a:r>
            <a:r>
              <a:rPr lang="en-GB" sz="2400" dirty="0"/>
              <a:t>with slightly different conditions.</a:t>
            </a:r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r>
              <a:rPr lang="en-GB" sz="3200" dirty="0">
                <a:solidFill>
                  <a:schemeClr val="accent1"/>
                </a:solidFill>
              </a:rPr>
              <a:t>Next Steps</a:t>
            </a:r>
          </a:p>
          <a:p>
            <a:r>
              <a:rPr lang="en-GB" sz="2400" dirty="0"/>
              <a:t>Running </a:t>
            </a:r>
            <a:r>
              <a:rPr lang="en-GB" sz="2400" b="1" dirty="0"/>
              <a:t>a larger cohort </a:t>
            </a:r>
            <a:r>
              <a:rPr lang="en-GB" sz="2400" dirty="0"/>
              <a:t>to mitigate some of the variability. </a:t>
            </a:r>
          </a:p>
          <a:p>
            <a:r>
              <a:rPr lang="en-GB" sz="2400" dirty="0"/>
              <a:t>Looking at </a:t>
            </a:r>
            <a:r>
              <a:rPr lang="en-GB" sz="2400" b="1" dirty="0"/>
              <a:t>the temporal variable </a:t>
            </a:r>
            <a:r>
              <a:rPr lang="en-GB" sz="2400" dirty="0"/>
              <a:t>(reverse learning task 24h after treatment) </a:t>
            </a:r>
          </a:p>
          <a:p>
            <a:r>
              <a:rPr lang="en-GB" sz="2400" b="1" dirty="0"/>
              <a:t>Mechanism of action </a:t>
            </a:r>
            <a:r>
              <a:rPr lang="en-GB" sz="2400" dirty="0"/>
              <a:t>(molecular targets), e.g. mTOR.</a:t>
            </a:r>
          </a:p>
          <a:p>
            <a:r>
              <a:rPr lang="en-GB" sz="2400" dirty="0"/>
              <a:t>Accounting for </a:t>
            </a:r>
            <a:r>
              <a:rPr lang="en-GB" sz="2400" b="1" dirty="0"/>
              <a:t>performance in strategy </a:t>
            </a:r>
            <a:r>
              <a:rPr lang="en-GB" sz="2400" dirty="0"/>
              <a:t>proportions.</a:t>
            </a:r>
          </a:p>
        </p:txBody>
      </p:sp>
    </p:spTree>
    <p:extLst>
      <p:ext uri="{BB962C8B-B14F-4D97-AF65-F5344CB8AC3E}">
        <p14:creationId xmlns:p14="http://schemas.microsoft.com/office/powerpoint/2010/main" val="312535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B196-7E21-C4FC-3425-66DAB85E1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937709"/>
          </a:xfrm>
        </p:spPr>
        <p:txBody>
          <a:bodyPr>
            <a:normAutofit fontScale="90000"/>
          </a:bodyPr>
          <a:lstStyle/>
          <a:p>
            <a:r>
              <a:rPr lang="en-GB" dirty="0"/>
              <a:t>Housekeeping: control samples from both cohorts?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7786F-706B-B3F2-9DFA-72FA89EB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8" y="1102963"/>
            <a:ext cx="2785777" cy="3520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72BED-5CB8-658B-ADD5-D968F947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72" y="1109205"/>
            <a:ext cx="3030681" cy="35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82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08E71-61DB-BFA0-BB7E-3C1708BB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233940"/>
            <a:ext cx="5015345" cy="761999"/>
          </a:xfrm>
        </p:spPr>
        <p:txBody>
          <a:bodyPr/>
          <a:lstStyle/>
          <a:p>
            <a:r>
              <a:rPr lang="en-GB" sz="4000" dirty="0"/>
              <a:t>Acknowledgements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1582F-BDAB-5D47-679B-7DECBD0A6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44" y="1362882"/>
            <a:ext cx="6633556" cy="4030949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GB" sz="2200" b="1" dirty="0"/>
              <a:t>Doucette Lab</a:t>
            </a:r>
          </a:p>
          <a:p>
            <a:r>
              <a:rPr lang="en-GB" sz="2200" dirty="0"/>
              <a:t>Dr Wilder Doucette</a:t>
            </a:r>
          </a:p>
          <a:p>
            <a:r>
              <a:rPr lang="en-GB" sz="2200" dirty="0"/>
              <a:t>Lucas </a:t>
            </a:r>
            <a:r>
              <a:rPr lang="en-GB" sz="2200" dirty="0" err="1"/>
              <a:t>Dwiel</a:t>
            </a:r>
            <a:endParaRPr lang="en-GB" sz="2200" dirty="0"/>
          </a:p>
          <a:p>
            <a:r>
              <a:rPr lang="en-GB" sz="2200" dirty="0"/>
              <a:t>Moriah </a:t>
            </a:r>
            <a:r>
              <a:rPr lang="en-GB" sz="2200" dirty="0" err="1"/>
              <a:t>McGuier</a:t>
            </a:r>
            <a:endParaRPr lang="en-GB" sz="2200" dirty="0"/>
          </a:p>
          <a:p>
            <a:r>
              <a:rPr lang="en-GB" sz="2200" dirty="0"/>
              <a:t>Elise Bragg</a:t>
            </a:r>
          </a:p>
          <a:p>
            <a:r>
              <a:rPr lang="en-GB" sz="2200" dirty="0"/>
              <a:t>Matthew Company</a:t>
            </a:r>
          </a:p>
          <a:p>
            <a:r>
              <a:rPr lang="en-GB" sz="2200" dirty="0" err="1"/>
              <a:t>Ratfolk</a:t>
            </a: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endParaRPr lang="en-GB" sz="2200" b="1" dirty="0"/>
          </a:p>
          <a:p>
            <a:pPr marL="0" indent="0">
              <a:buNone/>
            </a:pPr>
            <a:r>
              <a:rPr lang="en-GB" sz="2200" b="1" dirty="0"/>
              <a:t>IND</a:t>
            </a:r>
          </a:p>
          <a:p>
            <a:r>
              <a:rPr lang="en-GB" sz="2200" dirty="0"/>
              <a:t>First years</a:t>
            </a:r>
          </a:p>
          <a:p>
            <a:r>
              <a:rPr lang="en-GB" sz="2200" dirty="0"/>
              <a:t>Francesca </a:t>
            </a:r>
            <a:r>
              <a:rPr lang="en-GB" sz="2200" dirty="0" err="1"/>
              <a:t>Gilli</a:t>
            </a:r>
            <a:endParaRPr lang="en-GB" sz="2200" dirty="0"/>
          </a:p>
          <a:p>
            <a:r>
              <a:rPr lang="en-GB" sz="2200" dirty="0"/>
              <a:t>Mike </a:t>
            </a:r>
            <a:r>
              <a:rPr lang="en-GB" sz="2200" dirty="0" err="1"/>
              <a:t>Hoppa</a:t>
            </a:r>
            <a:endParaRPr lang="en-GB" sz="2200" dirty="0"/>
          </a:p>
          <a:p>
            <a:r>
              <a:rPr lang="en-GB" sz="2200" dirty="0"/>
              <a:t>All of you</a:t>
            </a:r>
          </a:p>
          <a:p>
            <a:r>
              <a:rPr lang="en-GB" sz="2200" dirty="0"/>
              <a:t>SEC18 Pumpkin</a:t>
            </a:r>
          </a:p>
          <a:p>
            <a:pPr marL="0" indent="0">
              <a:buNone/>
            </a:pPr>
            <a:endParaRPr lang="en-GB" sz="2200" b="1" dirty="0"/>
          </a:p>
          <a:p>
            <a:pPr marL="0" indent="0">
              <a:buNone/>
            </a:pPr>
            <a:endParaRPr lang="en-GB" sz="2200" b="1" dirty="0"/>
          </a:p>
          <a:p>
            <a:endParaRPr lang="en-GB" sz="2200" dirty="0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8200D5D-F721-7812-0187-71BC5E47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1D85D7C-200B-7F89-4CFA-633336812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184" y="0"/>
            <a:ext cx="1263316" cy="12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678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6E1B21-1D4F-2F11-BAD8-00DE4AC2D5B7}"/>
              </a:ext>
            </a:extLst>
          </p:cNvPr>
          <p:cNvSpPr/>
          <p:nvPr/>
        </p:nvSpPr>
        <p:spPr>
          <a:xfrm>
            <a:off x="891377" y="495463"/>
            <a:ext cx="2417445" cy="43434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Behavioural flexibility</a:t>
            </a:r>
          </a:p>
        </p:txBody>
      </p:sp>
      <p:pic>
        <p:nvPicPr>
          <p:cNvPr id="1030" name="Picture 6" descr="Cognitive Flexibility - 10 Skills To Future Proof Yourself — 42courses.com">
            <a:extLst>
              <a:ext uri="{FF2B5EF4-FFF2-40B4-BE49-F238E27FC236}">
                <a16:creationId xmlns:a16="http://schemas.microsoft.com/office/drawing/2014/main" id="{E6CA4C62-2548-0C6F-744D-A29F69A7D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1" y="929803"/>
            <a:ext cx="2903222" cy="184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uses of depression - Beyond Blue">
            <a:extLst>
              <a:ext uri="{FF2B5EF4-FFF2-40B4-BE49-F238E27FC236}">
                <a16:creationId xmlns:a16="http://schemas.microsoft.com/office/drawing/2014/main" id="{CFF0E978-6373-B282-E025-1017D23D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588" y="3815397"/>
            <a:ext cx="3003361" cy="300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FEF696-6422-5385-A42E-614F61783B08}"/>
              </a:ext>
            </a:extLst>
          </p:cNvPr>
          <p:cNvSpPr/>
          <p:nvPr/>
        </p:nvSpPr>
        <p:spPr>
          <a:xfrm rot="1352847">
            <a:off x="1844204" y="3022481"/>
            <a:ext cx="2964856" cy="109817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02060"/>
                </a:solidFill>
              </a:rPr>
              <a:t>Impairments 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950C30-A810-7D00-A144-342D462EA0DD}"/>
              </a:ext>
            </a:extLst>
          </p:cNvPr>
          <p:cNvSpPr/>
          <p:nvPr/>
        </p:nvSpPr>
        <p:spPr>
          <a:xfrm>
            <a:off x="8786566" y="495463"/>
            <a:ext cx="2417445" cy="43434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Psychedelics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78F9483-2922-FFA6-B2EB-1D52A58867A4}"/>
              </a:ext>
            </a:extLst>
          </p:cNvPr>
          <p:cNvSpPr/>
          <p:nvPr/>
        </p:nvSpPr>
        <p:spPr>
          <a:xfrm rot="20176694">
            <a:off x="7654355" y="3049930"/>
            <a:ext cx="2566037" cy="84916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02060"/>
                </a:solidFill>
              </a:rPr>
              <a:t>Shown promise in</a:t>
            </a:r>
          </a:p>
        </p:txBody>
      </p:sp>
      <p:pic>
        <p:nvPicPr>
          <p:cNvPr id="1040" name="Picture 16" descr="The Psychedelic Renaissance: Trip Reports from Timothy Leary, Michael  Pollan, and Tao Lin | The New Yorker">
            <a:extLst>
              <a:ext uri="{FF2B5EF4-FFF2-40B4-BE49-F238E27FC236}">
                <a16:creationId xmlns:a16="http://schemas.microsoft.com/office/drawing/2014/main" id="{0D77225A-91AB-4669-406D-52511EAA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511" y="981117"/>
            <a:ext cx="2876884" cy="148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E8B95E-7E76-4C90-E6EA-F1F609B041E4}"/>
              </a:ext>
            </a:extLst>
          </p:cNvPr>
          <p:cNvSpPr txBox="1"/>
          <p:nvPr/>
        </p:nvSpPr>
        <p:spPr>
          <a:xfrm>
            <a:off x="3927684" y="840513"/>
            <a:ext cx="4236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</a:rPr>
              <a:t>Cognitive flexibility as a mechanism of action of psychedelics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FE9F0E7-EF3F-15B5-7D47-82FC282A799C}"/>
              </a:ext>
            </a:extLst>
          </p:cNvPr>
          <p:cNvSpPr/>
          <p:nvPr/>
        </p:nvSpPr>
        <p:spPr>
          <a:xfrm>
            <a:off x="4859472" y="3471215"/>
            <a:ext cx="2566037" cy="8491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MDD, SUD, PTSD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E81A04-966A-7A88-17B2-AC4A886D8713}"/>
              </a:ext>
            </a:extLst>
          </p:cNvPr>
          <p:cNvCxnSpPr/>
          <p:nvPr/>
        </p:nvCxnSpPr>
        <p:spPr>
          <a:xfrm flipH="1">
            <a:off x="3800847" y="712633"/>
            <a:ext cx="46635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C7B1C38-F047-5AAA-20F6-1A4E10D67CE0}"/>
              </a:ext>
            </a:extLst>
          </p:cNvPr>
          <p:cNvCxnSpPr>
            <a:cxnSpLocks/>
            <a:stCxn id="1030" idx="2"/>
          </p:cNvCxnSpPr>
          <p:nvPr/>
        </p:nvCxnSpPr>
        <p:spPr>
          <a:xfrm>
            <a:off x="2078352" y="2779098"/>
            <a:ext cx="2806471" cy="115035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6C0F061-7CF7-E919-BA53-019CB824E14B}"/>
              </a:ext>
            </a:extLst>
          </p:cNvPr>
          <p:cNvCxnSpPr>
            <a:cxnSpLocks/>
          </p:cNvCxnSpPr>
          <p:nvPr/>
        </p:nvCxnSpPr>
        <p:spPr>
          <a:xfrm flipH="1">
            <a:off x="7416530" y="2704855"/>
            <a:ext cx="2578758" cy="116247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24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  <p:bldP spid="8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D6DFF3-DEC5-6E1C-9F96-00FF4DCBDA99}"/>
              </a:ext>
            </a:extLst>
          </p:cNvPr>
          <p:cNvSpPr txBox="1"/>
          <p:nvPr/>
        </p:nvSpPr>
        <p:spPr>
          <a:xfrm>
            <a:off x="1922421" y="2905780"/>
            <a:ext cx="834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Does LSD impact behavioural flexibility in healthy rats?</a:t>
            </a:r>
          </a:p>
        </p:txBody>
      </p:sp>
    </p:spTree>
    <p:extLst>
      <p:ext uri="{BB962C8B-B14F-4D97-AF65-F5344CB8AC3E}">
        <p14:creationId xmlns:p14="http://schemas.microsoft.com/office/powerpoint/2010/main" val="2543289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28BB8BB-AF4E-33BB-2E27-AB3CA2904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19100"/>
            <a:ext cx="76200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85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BE9A4EC-E36A-57EC-403C-E776AEFDB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91" y="205512"/>
            <a:ext cx="8742218" cy="64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5F4A70-A1BC-B26B-FAD7-4C78181109CF}"/>
              </a:ext>
            </a:extLst>
          </p:cNvPr>
          <p:cNvSpPr txBox="1"/>
          <p:nvPr/>
        </p:nvSpPr>
        <p:spPr>
          <a:xfrm>
            <a:off x="9063258" y="6573470"/>
            <a:ext cx="3128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ARK Investment Management LLC, 2022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6F1D440-C279-136E-AED4-4DF28118FC62}"/>
              </a:ext>
            </a:extLst>
          </p:cNvPr>
          <p:cNvCxnSpPr/>
          <p:nvPr/>
        </p:nvCxnSpPr>
        <p:spPr>
          <a:xfrm>
            <a:off x="2495227" y="3642101"/>
            <a:ext cx="5424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E237E3-CDBC-C9E9-BB35-CAD38DC9D0B9}"/>
              </a:ext>
            </a:extLst>
          </p:cNvPr>
          <p:cNvCxnSpPr/>
          <p:nvPr/>
        </p:nvCxnSpPr>
        <p:spPr>
          <a:xfrm>
            <a:off x="1771385" y="5871274"/>
            <a:ext cx="5424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776593-8743-03F6-0411-61A0AFEB01CB}"/>
              </a:ext>
            </a:extLst>
          </p:cNvPr>
          <p:cNvCxnSpPr/>
          <p:nvPr/>
        </p:nvCxnSpPr>
        <p:spPr>
          <a:xfrm>
            <a:off x="2766447" y="4535837"/>
            <a:ext cx="54244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36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6340-A55C-0E96-49F7-8449B335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210800" cy="882290"/>
          </a:xfrm>
        </p:spPr>
        <p:txBody>
          <a:bodyPr>
            <a:normAutofit fontScale="90000"/>
          </a:bodyPr>
          <a:lstStyle/>
          <a:p>
            <a:r>
              <a:rPr lang="en-GB" dirty="0"/>
              <a:t>Background: why would you want to take LSD?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41105-222B-3D75-AD0E-612E7F7F1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1" y="1253331"/>
            <a:ext cx="4922520" cy="4351338"/>
          </a:xfrm>
        </p:spPr>
        <p:txBody>
          <a:bodyPr/>
          <a:lstStyle/>
          <a:p>
            <a:r>
              <a:rPr lang="en-GB" dirty="0"/>
              <a:t>Synaptogenesis</a:t>
            </a:r>
          </a:p>
          <a:p>
            <a:r>
              <a:rPr lang="en-GB" dirty="0"/>
              <a:t>Cognitive flexibility</a:t>
            </a:r>
          </a:p>
        </p:txBody>
      </p:sp>
      <p:pic>
        <p:nvPicPr>
          <p:cNvPr id="5" name="Picture 4" descr="A diagram of a brain&#10;&#10;Description automatically generated">
            <a:extLst>
              <a:ext uri="{FF2B5EF4-FFF2-40B4-BE49-F238E27FC236}">
                <a16:creationId xmlns:a16="http://schemas.microsoft.com/office/drawing/2014/main" id="{4868C37A-0639-FFE8-E691-3651058A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9" y="1112014"/>
            <a:ext cx="5250873" cy="531650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B924FF-63EF-92D5-B339-7CEA2161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791347"/>
            <a:ext cx="7772400" cy="19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66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F78CDDB-02A4-F121-05AE-C6A6A216BAA7}"/>
              </a:ext>
            </a:extLst>
          </p:cNvPr>
          <p:cNvGrpSpPr/>
          <p:nvPr/>
        </p:nvGrpSpPr>
        <p:grpSpPr>
          <a:xfrm>
            <a:off x="4338956" y="1951409"/>
            <a:ext cx="5537711" cy="779408"/>
            <a:chOff x="4529443" y="1752684"/>
            <a:chExt cx="5537711" cy="779408"/>
          </a:xfrm>
        </p:grpSpPr>
        <p:pic>
          <p:nvPicPr>
            <p:cNvPr id="18" name="Picture 1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293052E-25E4-9AFE-FB6D-4F9E43F72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33" t="6567" r="37065" b="86713"/>
            <a:stretch/>
          </p:blipFill>
          <p:spPr>
            <a:xfrm>
              <a:off x="5728746" y="1752684"/>
              <a:ext cx="4338408" cy="77940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83E159-BFB8-D4FE-EED0-53691ACC3486}"/>
                </a:ext>
              </a:extLst>
            </p:cNvPr>
            <p:cNvSpPr txBox="1"/>
            <p:nvPr/>
          </p:nvSpPr>
          <p:spPr>
            <a:xfrm>
              <a:off x="4529443" y="1988500"/>
              <a:ext cx="11993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i="1" dirty="0"/>
                <a:t>A correct trial</a:t>
              </a:r>
            </a:p>
          </p:txBody>
        </p:sp>
      </p:grp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B9C6A3-EF1D-664D-F209-5B6D1A7EC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36600"/>
            <a:ext cx="4217781" cy="4875602"/>
          </a:xfr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01A06A-2AFA-AC11-A18C-8235EF7A0096}"/>
              </a:ext>
            </a:extLst>
          </p:cNvPr>
          <p:cNvSpPr/>
          <p:nvPr/>
        </p:nvSpPr>
        <p:spPr>
          <a:xfrm>
            <a:off x="554071" y="1767843"/>
            <a:ext cx="2787842" cy="51007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A533ED-365C-C02C-1FD9-31A3B02C50B0}"/>
              </a:ext>
            </a:extLst>
          </p:cNvPr>
          <p:cNvSpPr txBox="1"/>
          <p:nvPr/>
        </p:nvSpPr>
        <p:spPr>
          <a:xfrm>
            <a:off x="4148815" y="1763744"/>
            <a:ext cx="742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Behavioural training </a:t>
            </a:r>
            <a:r>
              <a:rPr lang="en-GB" dirty="0"/>
              <a:t>on a set of 2 levers.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C2227B9-8E72-FB9A-4066-23B22A01327B}"/>
              </a:ext>
            </a:extLst>
          </p:cNvPr>
          <p:cNvSpPr/>
          <p:nvPr/>
        </p:nvSpPr>
        <p:spPr>
          <a:xfrm>
            <a:off x="554071" y="2911880"/>
            <a:ext cx="2787842" cy="779106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3B9593-D68E-73E2-F560-0DB522351C16}"/>
              </a:ext>
            </a:extLst>
          </p:cNvPr>
          <p:cNvSpPr txBox="1"/>
          <p:nvPr/>
        </p:nvSpPr>
        <p:spPr>
          <a:xfrm>
            <a:off x="4148815" y="2932101"/>
            <a:ext cx="742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Intraperitoneal injection</a:t>
            </a:r>
            <a:r>
              <a:rPr lang="en-GB" dirty="0"/>
              <a:t> with Saline or 0.2mg/kg LSD.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2E2C21F-F5BA-27AD-B066-1CC4956F7950}"/>
              </a:ext>
            </a:extLst>
          </p:cNvPr>
          <p:cNvSpPr/>
          <p:nvPr/>
        </p:nvSpPr>
        <p:spPr>
          <a:xfrm>
            <a:off x="554071" y="4212359"/>
            <a:ext cx="2787842" cy="2151131"/>
          </a:xfrm>
          <a:prstGeom prst="roundRect">
            <a:avLst>
              <a:gd name="adj" fmla="val 709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63EE2B-5D1F-08C6-C068-581A3C1627BE}"/>
              </a:ext>
            </a:extLst>
          </p:cNvPr>
          <p:cNvSpPr txBox="1"/>
          <p:nvPr/>
        </p:nvSpPr>
        <p:spPr>
          <a:xfrm>
            <a:off x="4148815" y="4209082"/>
            <a:ext cx="7428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Reversal Learning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Multiple blocks: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B1 = known rule (right, left)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B2 = reversed (left, right)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Rule switches each subsequent 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progress to the next block, 7/10 trials correct (rolling window of 10)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FDE7ED7-55DE-570B-8A34-54C9A4DFBC87}"/>
              </a:ext>
            </a:extLst>
          </p:cNvPr>
          <p:cNvSpPr/>
          <p:nvPr/>
        </p:nvSpPr>
        <p:spPr>
          <a:xfrm>
            <a:off x="632408" y="5017041"/>
            <a:ext cx="753763" cy="498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Block 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3ED988B-53F7-8C29-44A6-4AF27B3CE89F}"/>
              </a:ext>
            </a:extLst>
          </p:cNvPr>
          <p:cNvSpPr/>
          <p:nvPr/>
        </p:nvSpPr>
        <p:spPr>
          <a:xfrm>
            <a:off x="1406919" y="5017041"/>
            <a:ext cx="753763" cy="498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Block 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AD2E147-0116-38F9-FB40-1B23715816F9}"/>
              </a:ext>
            </a:extLst>
          </p:cNvPr>
          <p:cNvSpPr/>
          <p:nvPr/>
        </p:nvSpPr>
        <p:spPr>
          <a:xfrm>
            <a:off x="2515226" y="5017041"/>
            <a:ext cx="753763" cy="49812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Block n</a:t>
            </a:r>
          </a:p>
        </p:txBody>
      </p:sp>
      <p:pic>
        <p:nvPicPr>
          <p:cNvPr id="4098" name="Picture 2" descr="Lightbulb PNG Transparent Images Free Download | Vector Files | Pngtree">
            <a:extLst>
              <a:ext uri="{FF2B5EF4-FFF2-40B4-BE49-F238E27FC236}">
                <a16:creationId xmlns:a16="http://schemas.microsoft.com/office/drawing/2014/main" id="{BCB4E0D1-F18B-3E00-3DE5-25AE3197F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6" y="5474644"/>
            <a:ext cx="888846" cy="88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Question mark - Free communications icons">
            <a:extLst>
              <a:ext uri="{FF2B5EF4-FFF2-40B4-BE49-F238E27FC236}">
                <a16:creationId xmlns:a16="http://schemas.microsoft.com/office/drawing/2014/main" id="{FFAD72EE-9464-2B3C-C18C-B10A7A818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82" y="5709008"/>
            <a:ext cx="569321" cy="5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uestion mark - Free communications icons">
            <a:extLst>
              <a:ext uri="{FF2B5EF4-FFF2-40B4-BE49-F238E27FC236}">
                <a16:creationId xmlns:a16="http://schemas.microsoft.com/office/drawing/2014/main" id="{9BA04DA9-02E7-A6F0-9802-F6887597E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46" y="5709008"/>
            <a:ext cx="569321" cy="56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555244-7CF2-3702-10A1-3245BA85B40C}"/>
              </a:ext>
            </a:extLst>
          </p:cNvPr>
          <p:cNvSpPr txBox="1"/>
          <p:nvPr/>
        </p:nvSpPr>
        <p:spPr>
          <a:xfrm>
            <a:off x="2118182" y="5029736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…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4F9F1B-56FF-4444-1E36-EAF19D648C72}"/>
              </a:ext>
            </a:extLst>
          </p:cNvPr>
          <p:cNvSpPr/>
          <p:nvPr/>
        </p:nvSpPr>
        <p:spPr>
          <a:xfrm>
            <a:off x="552508" y="765852"/>
            <a:ext cx="2787842" cy="77910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2A0C1D-7DC4-524E-F337-4CE6D13B3790}"/>
              </a:ext>
            </a:extLst>
          </p:cNvPr>
          <p:cNvSpPr txBox="1"/>
          <p:nvPr/>
        </p:nvSpPr>
        <p:spPr>
          <a:xfrm>
            <a:off x="4148815" y="884471"/>
            <a:ext cx="742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2 cohorts </a:t>
            </a:r>
            <a:r>
              <a:rPr lang="en-GB" dirty="0"/>
              <a:t>of healthy rats. Cohort 1 run prior to, cohort 2 during IND103.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DC6DE3-8D15-7784-5018-2B9996B5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2" y="3403"/>
            <a:ext cx="10286999" cy="812572"/>
          </a:xfrm>
        </p:spPr>
        <p:txBody>
          <a:bodyPr/>
          <a:lstStyle/>
          <a:p>
            <a:r>
              <a:rPr lang="en-GB" sz="3600" dirty="0"/>
              <a:t>Workflow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C731C8-256A-2CF4-7280-9BE1E2EDC4A8}"/>
              </a:ext>
            </a:extLst>
          </p:cNvPr>
          <p:cNvSpPr txBox="1"/>
          <p:nvPr/>
        </p:nvSpPr>
        <p:spPr>
          <a:xfrm>
            <a:off x="4746171" y="6269435"/>
            <a:ext cx="426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strike="noStrike" dirty="0">
                <a:solidFill>
                  <a:srgbClr val="681DA8"/>
                </a:solidFill>
                <a:effectLst/>
                <a:latin typeface="arial" panose="020B0604020202020204" pitchFamily="34" charset="0"/>
              </a:rPr>
              <a:t>❌ ❌ ❌ ✔️ ❌ ✔️ ✔️ ✔️ ✔️ ❌ ✔️ ✔️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15E1F13-A276-7BFF-C5B4-98B3D8EEF492}"/>
              </a:ext>
            </a:extLst>
          </p:cNvPr>
          <p:cNvSpPr/>
          <p:nvPr/>
        </p:nvSpPr>
        <p:spPr>
          <a:xfrm>
            <a:off x="5684351" y="6240407"/>
            <a:ext cx="2661364" cy="388114"/>
          </a:xfrm>
          <a:prstGeom prst="roundRect">
            <a:avLst>
              <a:gd name="adj" fmla="val 7096"/>
            </a:avLst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22340C71-369F-7CA2-BE82-C5E9F70A24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4015" t="10359" r="44162" b="70981"/>
          <a:stretch/>
        </p:blipFill>
        <p:spPr>
          <a:xfrm>
            <a:off x="8651454" y="6189696"/>
            <a:ext cx="561733" cy="57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7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9" grpId="0" animBg="1"/>
      <p:bldP spid="23" grpId="0"/>
      <p:bldP spid="24" grpId="0" animBg="1"/>
      <p:bldP spid="25" grpId="0"/>
      <p:bldP spid="15" grpId="0" animBg="1"/>
      <p:bldP spid="16" grpId="0"/>
      <p:bldP spid="4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A54A-0792-E8A3-8424-F0179F61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/>
          </a:bodyPr>
          <a:lstStyle/>
          <a:p>
            <a:r>
              <a:rPr lang="en-GB" sz="3600" dirty="0"/>
              <a:t>Relevant questions &amp; defining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39631-08FB-137B-C00C-1BB7ECAF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1" y="1030967"/>
            <a:ext cx="11353800" cy="5437067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b="1" dirty="0"/>
              <a:t>Does LSD alter ‘short-term’ flexibility i.e., </a:t>
            </a:r>
            <a:r>
              <a:rPr lang="en-GB" sz="2400" b="1" dirty="0">
                <a:solidFill>
                  <a:srgbClr val="FF0000"/>
                </a:solidFill>
              </a:rPr>
              <a:t>ease of learning the reversal of a task</a:t>
            </a:r>
            <a:r>
              <a:rPr lang="en-GB" sz="2400" b="1" dirty="0"/>
              <a:t>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b="1" dirty="0"/>
              <a:t>What happens </a:t>
            </a:r>
            <a:r>
              <a:rPr lang="en-GB" sz="2400" b="1" dirty="0">
                <a:solidFill>
                  <a:schemeClr val="accent6"/>
                </a:solidFill>
              </a:rPr>
              <a:t>on the day of reversal</a:t>
            </a:r>
            <a:r>
              <a:rPr lang="en-GB" sz="2400" b="1" dirty="0"/>
              <a:t>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GB" sz="2400" b="1" dirty="0"/>
              <a:t>Does LSD alter ‘long-term’ flexibility i.e., </a:t>
            </a:r>
            <a:r>
              <a:rPr lang="en-GB" sz="2400" b="1" dirty="0">
                <a:solidFill>
                  <a:srgbClr val="0070C0"/>
                </a:solidFill>
              </a:rPr>
              <a:t>ease of switching once reversal was achieved</a:t>
            </a:r>
            <a:r>
              <a:rPr lang="en-GB" sz="2400" b="1" dirty="0"/>
              <a:t>?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b="1" dirty="0"/>
          </a:p>
          <a:p>
            <a:pPr marL="0" indent="0">
              <a:lnSpc>
                <a:spcPct val="100000"/>
              </a:lnSpc>
              <a:buNone/>
            </a:pPr>
            <a:endParaRPr lang="en-GB" sz="2400" b="1" dirty="0"/>
          </a:p>
          <a:p>
            <a:pPr marL="0" indent="0">
              <a:lnSpc>
                <a:spcPct val="100000"/>
              </a:lnSpc>
              <a:buNone/>
            </a:pPr>
            <a:endParaRPr lang="en-GB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2400" b="1" dirty="0"/>
              <a:t>Metrics/features</a:t>
            </a:r>
          </a:p>
          <a:p>
            <a:pPr>
              <a:lnSpc>
                <a:spcPct val="100000"/>
              </a:lnSpc>
            </a:pPr>
            <a:r>
              <a:rPr lang="en-GB" sz="2000" b="1" dirty="0"/>
              <a:t>Number of reversals</a:t>
            </a:r>
          </a:p>
          <a:p>
            <a:pPr>
              <a:lnSpc>
                <a:spcPct val="100000"/>
              </a:lnSpc>
            </a:pPr>
            <a:r>
              <a:rPr lang="en-GB" sz="2000" b="1" dirty="0"/>
              <a:t>Number of trials</a:t>
            </a:r>
            <a:r>
              <a:rPr lang="en-GB" sz="2000" dirty="0"/>
              <a:t> taken to achieve reversal (only Q1 &amp; 2)</a:t>
            </a:r>
          </a:p>
          <a:p>
            <a:pPr>
              <a:lnSpc>
                <a:spcPct val="100000"/>
              </a:lnSpc>
            </a:pPr>
            <a:r>
              <a:rPr lang="en-GB" sz="2000" b="1" dirty="0"/>
              <a:t>Accuracy</a:t>
            </a:r>
            <a:r>
              <a:rPr lang="en-GB" sz="2000" dirty="0"/>
              <a:t> = correct trials/all trials</a:t>
            </a:r>
          </a:p>
          <a:p>
            <a:pPr>
              <a:lnSpc>
                <a:spcPct val="100000"/>
              </a:lnSpc>
            </a:pPr>
            <a:r>
              <a:rPr lang="en-GB" sz="2000" b="1" dirty="0"/>
              <a:t>Streak</a:t>
            </a:r>
            <a:r>
              <a:rPr lang="en-GB" sz="2000" dirty="0"/>
              <a:t>, proportion of </a:t>
            </a:r>
            <a:r>
              <a:rPr lang="en-GB" sz="2000" b="1" dirty="0"/>
              <a:t>persistent zeros</a:t>
            </a:r>
            <a:endParaRPr lang="en-GB" sz="2000" dirty="0"/>
          </a:p>
          <a:p>
            <a:pPr>
              <a:lnSpc>
                <a:spcPct val="100000"/>
              </a:lnSpc>
            </a:pPr>
            <a:r>
              <a:rPr lang="en-GB" sz="2000" b="1" dirty="0"/>
              <a:t>Strategies</a:t>
            </a:r>
            <a:r>
              <a:rPr lang="en-GB" sz="2000" dirty="0"/>
              <a:t>: win-stay, lose-shift, lost-stay, win-shift</a:t>
            </a:r>
          </a:p>
        </p:txBody>
      </p:sp>
      <p:pic>
        <p:nvPicPr>
          <p:cNvPr id="3074" name="Picture 2" descr="Duolingo - The world's best way to learn a language">
            <a:extLst>
              <a:ext uri="{FF2B5EF4-FFF2-40B4-BE49-F238E27FC236}">
                <a16:creationId xmlns:a16="http://schemas.microsoft.com/office/drawing/2014/main" id="{4151400C-B493-C50C-97F5-13CA9E4CE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624" y="4579831"/>
            <a:ext cx="1525494" cy="152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uo's Cage I: Duolingo's New Learning Path | by Mert C. Meral | Bootcamp">
            <a:extLst>
              <a:ext uri="{FF2B5EF4-FFF2-40B4-BE49-F238E27FC236}">
                <a16:creationId xmlns:a16="http://schemas.microsoft.com/office/drawing/2014/main" id="{727DBCE5-D84D-CA38-959A-9047423B0A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1" r="35946"/>
          <a:stretch/>
        </p:blipFill>
        <p:spPr bwMode="auto">
          <a:xfrm>
            <a:off x="10027944" y="4274268"/>
            <a:ext cx="1723331" cy="192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10163A-44C2-7EA7-A805-28A73EBFEDE6}"/>
              </a:ext>
            </a:extLst>
          </p:cNvPr>
          <p:cNvGrpSpPr/>
          <p:nvPr/>
        </p:nvGrpSpPr>
        <p:grpSpPr>
          <a:xfrm>
            <a:off x="597860" y="2583732"/>
            <a:ext cx="2935590" cy="627903"/>
            <a:chOff x="617838" y="3804943"/>
            <a:chExt cx="2935590" cy="62790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81F4538-21CE-2A45-8A70-BBD95556A1EA}"/>
                </a:ext>
              </a:extLst>
            </p:cNvPr>
            <p:cNvCxnSpPr>
              <a:cxnSpLocks/>
            </p:cNvCxnSpPr>
            <p:nvPr/>
          </p:nvCxnSpPr>
          <p:spPr>
            <a:xfrm>
              <a:off x="815564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7A3ECF-A430-FDCD-F927-938B1DF516A7}"/>
                </a:ext>
              </a:extLst>
            </p:cNvPr>
            <p:cNvSpPr txBox="1"/>
            <p:nvPr/>
          </p:nvSpPr>
          <p:spPr>
            <a:xfrm>
              <a:off x="1943080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1676E9-4348-BA24-BB67-EB16AD454834}"/>
                </a:ext>
              </a:extLst>
            </p:cNvPr>
            <p:cNvSpPr/>
            <p:nvPr/>
          </p:nvSpPr>
          <p:spPr>
            <a:xfrm>
              <a:off x="1037986" y="4053325"/>
              <a:ext cx="1325243" cy="369332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75123D7-59A6-AAFE-A1C5-22E987B07FF7}"/>
                </a:ext>
              </a:extLst>
            </p:cNvPr>
            <p:cNvCxnSpPr>
              <a:cxnSpLocks/>
            </p:cNvCxnSpPr>
            <p:nvPr/>
          </p:nvCxnSpPr>
          <p:spPr>
            <a:xfrm>
              <a:off x="2363228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A093EA-2BA2-E0A8-BA96-529D602CD453}"/>
                </a:ext>
              </a:extLst>
            </p:cNvPr>
            <p:cNvSpPr txBox="1"/>
            <p:nvPr/>
          </p:nvSpPr>
          <p:spPr>
            <a:xfrm>
              <a:off x="617838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A0D34FF-AC0D-C8D5-125D-16E4EBCC68F1}"/>
                </a:ext>
              </a:extLst>
            </p:cNvPr>
            <p:cNvCxnSpPr>
              <a:cxnSpLocks/>
            </p:cNvCxnSpPr>
            <p:nvPr/>
          </p:nvCxnSpPr>
          <p:spPr>
            <a:xfrm>
              <a:off x="1037986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4530B1-AF3D-B0DC-BC7E-EF1F05DFF657}"/>
              </a:ext>
            </a:extLst>
          </p:cNvPr>
          <p:cNvGrpSpPr/>
          <p:nvPr/>
        </p:nvGrpSpPr>
        <p:grpSpPr>
          <a:xfrm>
            <a:off x="4462791" y="2583732"/>
            <a:ext cx="2935590" cy="627903"/>
            <a:chOff x="4482769" y="3804943"/>
            <a:chExt cx="2935590" cy="62790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8E79EF9-6E8C-75E2-C052-97D1218A63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0495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0EB1E2-7BEC-D33E-84CE-A225208E5533}"/>
                </a:ext>
              </a:extLst>
            </p:cNvPr>
            <p:cNvSpPr txBox="1"/>
            <p:nvPr/>
          </p:nvSpPr>
          <p:spPr>
            <a:xfrm>
              <a:off x="5891353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D9E729-EE87-8585-C838-AC0CF86B1DE9}"/>
                </a:ext>
              </a:extLst>
            </p:cNvPr>
            <p:cNvSpPr/>
            <p:nvPr/>
          </p:nvSpPr>
          <p:spPr>
            <a:xfrm>
              <a:off x="6101367" y="4043134"/>
              <a:ext cx="260516" cy="369333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BA1B33D-1AD7-E7C1-F701-761A0B97321E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59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874A08-1DBD-CF6B-5AF9-C01A7B657536}"/>
                </a:ext>
              </a:extLst>
            </p:cNvPr>
            <p:cNvSpPr txBox="1"/>
            <p:nvPr/>
          </p:nvSpPr>
          <p:spPr>
            <a:xfrm>
              <a:off x="4482769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BDE5DB-7130-04F3-3851-D9854A24862F}"/>
                </a:ext>
              </a:extLst>
            </p:cNvPr>
            <p:cNvCxnSpPr>
              <a:cxnSpLocks/>
            </p:cNvCxnSpPr>
            <p:nvPr/>
          </p:nvCxnSpPr>
          <p:spPr>
            <a:xfrm>
              <a:off x="4902917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5267F9-0CF3-E3BF-C8C8-BEA732FB0885}"/>
              </a:ext>
            </a:extLst>
          </p:cNvPr>
          <p:cNvGrpSpPr/>
          <p:nvPr/>
        </p:nvGrpSpPr>
        <p:grpSpPr>
          <a:xfrm>
            <a:off x="8219399" y="2583732"/>
            <a:ext cx="3531876" cy="627903"/>
            <a:chOff x="8239377" y="3804943"/>
            <a:chExt cx="3531876" cy="627903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B7A187A-9587-250C-F139-D8B6E6DBB172}"/>
                </a:ext>
              </a:extLst>
            </p:cNvPr>
            <p:cNvCxnSpPr>
              <a:cxnSpLocks/>
            </p:cNvCxnSpPr>
            <p:nvPr/>
          </p:nvCxnSpPr>
          <p:spPr>
            <a:xfrm>
              <a:off x="8437103" y="4422657"/>
              <a:ext cx="2737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BE727D-60C7-E3AD-BA45-9A68E6E70B49}"/>
                </a:ext>
              </a:extLst>
            </p:cNvPr>
            <p:cNvSpPr txBox="1"/>
            <p:nvPr/>
          </p:nvSpPr>
          <p:spPr>
            <a:xfrm>
              <a:off x="9564619" y="3804943"/>
              <a:ext cx="7601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A8583CD-D9CE-B549-51A6-D204D523B459}"/>
                </a:ext>
              </a:extLst>
            </p:cNvPr>
            <p:cNvSpPr/>
            <p:nvPr/>
          </p:nvSpPr>
          <p:spPr>
            <a:xfrm>
              <a:off x="9982274" y="4043136"/>
              <a:ext cx="1108617" cy="369332"/>
            </a:xfrm>
            <a:prstGeom prst="rect">
              <a:avLst/>
            </a:prstGeom>
            <a:solidFill>
              <a:srgbClr val="ED7D31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9C70908-8570-10A1-D281-27BC1E59AB90}"/>
                </a:ext>
              </a:extLst>
            </p:cNvPr>
            <p:cNvCxnSpPr>
              <a:cxnSpLocks/>
            </p:cNvCxnSpPr>
            <p:nvPr/>
          </p:nvCxnSpPr>
          <p:spPr>
            <a:xfrm>
              <a:off x="9984767" y="4053325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44DC81-F15A-9C0A-957D-9AAA3BA9A219}"/>
                </a:ext>
              </a:extLst>
            </p:cNvPr>
            <p:cNvSpPr txBox="1"/>
            <p:nvPr/>
          </p:nvSpPr>
          <p:spPr>
            <a:xfrm>
              <a:off x="8239377" y="3815132"/>
              <a:ext cx="927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treatment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6866287-4483-35D2-4ABC-0A4D02D409C3}"/>
                </a:ext>
              </a:extLst>
            </p:cNvPr>
            <p:cNvCxnSpPr>
              <a:cxnSpLocks/>
            </p:cNvCxnSpPr>
            <p:nvPr/>
          </p:nvCxnSpPr>
          <p:spPr>
            <a:xfrm>
              <a:off x="8659525" y="4063514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F3004A-15A1-C763-EEA2-2242A802A2F7}"/>
                </a:ext>
              </a:extLst>
            </p:cNvPr>
            <p:cNvSpPr txBox="1"/>
            <p:nvPr/>
          </p:nvSpPr>
          <p:spPr>
            <a:xfrm>
              <a:off x="10379782" y="3804943"/>
              <a:ext cx="13914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reversal + 3 days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B85DF98-E718-A190-EEAE-C9107E861D7E}"/>
                </a:ext>
              </a:extLst>
            </p:cNvPr>
            <p:cNvCxnSpPr>
              <a:cxnSpLocks/>
            </p:cNvCxnSpPr>
            <p:nvPr/>
          </p:nvCxnSpPr>
          <p:spPr>
            <a:xfrm>
              <a:off x="11086583" y="4053258"/>
              <a:ext cx="0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940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15512</TotalTime>
  <Words>1413</Words>
  <Application>Microsoft Macintosh PowerPoint</Application>
  <PresentationFormat>Widescreen</PresentationFormat>
  <Paragraphs>243</Paragraphs>
  <Slides>27</Slides>
  <Notes>18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</vt:lpstr>
      <vt:lpstr>Calibri</vt:lpstr>
      <vt:lpstr>Calibri Light</vt:lpstr>
      <vt:lpstr>Google Sans</vt:lpstr>
      <vt:lpstr>Office Theme</vt:lpstr>
      <vt:lpstr>Impact of LSD on behavioural flexibility</vt:lpstr>
      <vt:lpstr>Outline</vt:lpstr>
      <vt:lpstr>PowerPoint Presentation</vt:lpstr>
      <vt:lpstr>PowerPoint Presentation</vt:lpstr>
      <vt:lpstr>PowerPoint Presentation</vt:lpstr>
      <vt:lpstr>PowerPoint Presentation</vt:lpstr>
      <vt:lpstr>Background: why would you want to take LSD?</vt:lpstr>
      <vt:lpstr>Workflow</vt:lpstr>
      <vt:lpstr>Relevant questions &amp; defining features</vt:lpstr>
      <vt:lpstr>Rock, paper, scissors</vt:lpstr>
      <vt:lpstr>Rock, paper, scissors</vt:lpstr>
      <vt:lpstr>How many features do we actually have now?</vt:lpstr>
      <vt:lpstr>Selected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Housekeeping: control samples from both cohorts?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LSD on behavioural flexibility</dc:title>
  <dc:creator>Bachanova, Petra</dc:creator>
  <cp:lastModifiedBy>Bachanova, Petra</cp:lastModifiedBy>
  <cp:revision>110</cp:revision>
  <dcterms:created xsi:type="dcterms:W3CDTF">2023-11-27T16:22:59Z</dcterms:created>
  <dcterms:modified xsi:type="dcterms:W3CDTF">2024-01-03T14:16:34Z</dcterms:modified>
</cp:coreProperties>
</file>